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04"/>
  </p:notesMasterIdLst>
  <p:handoutMasterIdLst>
    <p:handoutMasterId r:id="rId105"/>
  </p:handoutMasterIdLst>
  <p:sldIdLst>
    <p:sldId id="316" r:id="rId5"/>
    <p:sldId id="361" r:id="rId6"/>
    <p:sldId id="851" r:id="rId7"/>
    <p:sldId id="852" r:id="rId8"/>
    <p:sldId id="853" r:id="rId9"/>
    <p:sldId id="854" r:id="rId10"/>
    <p:sldId id="855" r:id="rId11"/>
    <p:sldId id="856" r:id="rId12"/>
    <p:sldId id="857" r:id="rId13"/>
    <p:sldId id="858" r:id="rId14"/>
    <p:sldId id="859" r:id="rId15"/>
    <p:sldId id="860" r:id="rId16"/>
    <p:sldId id="861" r:id="rId17"/>
    <p:sldId id="862" r:id="rId18"/>
    <p:sldId id="864" r:id="rId19"/>
    <p:sldId id="863" r:id="rId20"/>
    <p:sldId id="865" r:id="rId21"/>
    <p:sldId id="866" r:id="rId22"/>
    <p:sldId id="867" r:id="rId23"/>
    <p:sldId id="868" r:id="rId24"/>
    <p:sldId id="869" r:id="rId25"/>
    <p:sldId id="870" r:id="rId26"/>
    <p:sldId id="871" r:id="rId27"/>
    <p:sldId id="872" r:id="rId28"/>
    <p:sldId id="873" r:id="rId29"/>
    <p:sldId id="874" r:id="rId30"/>
    <p:sldId id="875" r:id="rId31"/>
    <p:sldId id="876" r:id="rId32"/>
    <p:sldId id="877" r:id="rId33"/>
    <p:sldId id="878" r:id="rId34"/>
    <p:sldId id="879" r:id="rId35"/>
    <p:sldId id="880" r:id="rId36"/>
    <p:sldId id="881" r:id="rId37"/>
    <p:sldId id="882" r:id="rId38"/>
    <p:sldId id="883" r:id="rId39"/>
    <p:sldId id="884" r:id="rId40"/>
    <p:sldId id="885" r:id="rId41"/>
    <p:sldId id="886" r:id="rId42"/>
    <p:sldId id="887" r:id="rId43"/>
    <p:sldId id="888" r:id="rId44"/>
    <p:sldId id="912" r:id="rId45"/>
    <p:sldId id="913" r:id="rId46"/>
    <p:sldId id="914" r:id="rId47"/>
    <p:sldId id="915" r:id="rId48"/>
    <p:sldId id="889" r:id="rId49"/>
    <p:sldId id="890" r:id="rId50"/>
    <p:sldId id="892" r:id="rId51"/>
    <p:sldId id="893" r:id="rId52"/>
    <p:sldId id="896" r:id="rId53"/>
    <p:sldId id="897" r:id="rId54"/>
    <p:sldId id="891" r:id="rId55"/>
    <p:sldId id="899" r:id="rId56"/>
    <p:sldId id="900" r:id="rId57"/>
    <p:sldId id="901" r:id="rId58"/>
    <p:sldId id="902" r:id="rId59"/>
    <p:sldId id="903" r:id="rId60"/>
    <p:sldId id="904" r:id="rId61"/>
    <p:sldId id="905" r:id="rId62"/>
    <p:sldId id="906" r:id="rId63"/>
    <p:sldId id="911" r:id="rId64"/>
    <p:sldId id="907" r:id="rId65"/>
    <p:sldId id="908" r:id="rId66"/>
    <p:sldId id="909" r:id="rId67"/>
    <p:sldId id="910" r:id="rId68"/>
    <p:sldId id="894" r:id="rId69"/>
    <p:sldId id="895" r:id="rId70"/>
    <p:sldId id="918" r:id="rId71"/>
    <p:sldId id="919" r:id="rId72"/>
    <p:sldId id="920" r:id="rId73"/>
    <p:sldId id="921" r:id="rId74"/>
    <p:sldId id="922" r:id="rId75"/>
    <p:sldId id="916" r:id="rId76"/>
    <p:sldId id="917" r:id="rId77"/>
    <p:sldId id="929" r:id="rId78"/>
    <p:sldId id="928" r:id="rId79"/>
    <p:sldId id="930" r:id="rId80"/>
    <p:sldId id="931" r:id="rId81"/>
    <p:sldId id="932" r:id="rId82"/>
    <p:sldId id="924" r:id="rId83"/>
    <p:sldId id="925" r:id="rId84"/>
    <p:sldId id="926" r:id="rId85"/>
    <p:sldId id="927" r:id="rId86"/>
    <p:sldId id="933" r:id="rId87"/>
    <p:sldId id="934" r:id="rId88"/>
    <p:sldId id="935" r:id="rId89"/>
    <p:sldId id="936" r:id="rId90"/>
    <p:sldId id="937" r:id="rId91"/>
    <p:sldId id="938" r:id="rId92"/>
    <p:sldId id="939" r:id="rId93"/>
    <p:sldId id="940" r:id="rId94"/>
    <p:sldId id="941" r:id="rId95"/>
    <p:sldId id="942" r:id="rId96"/>
    <p:sldId id="943" r:id="rId97"/>
    <p:sldId id="944" r:id="rId98"/>
    <p:sldId id="946" r:id="rId99"/>
    <p:sldId id="945" r:id="rId100"/>
    <p:sldId id="923" r:id="rId101"/>
    <p:sldId id="339" r:id="rId102"/>
    <p:sldId id="340" r:id="rId103"/>
  </p:sldIdLst>
  <p:sldSz cx="9144000" cy="6858000" type="screen4x3"/>
  <p:notesSz cx="6858000" cy="9144000"/>
  <p:custDataLst>
    <p:tags r:id="rId10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8">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 id="1" name="Parameswari Bala" initials="PB" lastIdx="1" clrIdx="1">
    <p:extLst>
      <p:ext uri="{19B8F6BF-5375-455C-9EA6-DF929625EA0E}">
        <p15:presenceInfo xmlns:p15="http://schemas.microsoft.com/office/powerpoint/2012/main" userId="e130959b58068b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2222"/>
    <a:srgbClr val="00BBEE"/>
    <a:srgbClr val="7F7F7F"/>
    <a:srgbClr val="666666"/>
    <a:srgbClr val="000000"/>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1" autoAdjust="0"/>
    <p:restoredTop sz="94434" autoAdjust="0"/>
  </p:normalViewPr>
  <p:slideViewPr>
    <p:cSldViewPr snapToGrid="0" snapToObjects="1" showGuides="1">
      <p:cViewPr varScale="1">
        <p:scale>
          <a:sx n="81" d="100"/>
          <a:sy n="81" d="100"/>
        </p:scale>
        <p:origin x="1512" y="62"/>
      </p:cViewPr>
      <p:guideLst>
        <p:guide orient="horz" pos="5"/>
        <p:guide orient="horz" pos="4043"/>
        <p:guide orient="horz" pos="2387"/>
        <p:guide orient="horz" pos="4233"/>
        <p:guide orient="horz" pos="924"/>
        <p:guide orient="horz" pos="736"/>
        <p:guide orient="horz" pos="2882"/>
        <p:guide orient="horz" pos="560"/>
        <p:guide pos="2880"/>
        <p:guide pos="288"/>
        <p:guide pos="5501"/>
        <p:guide pos="2824"/>
        <p:guide pos="2936"/>
        <p:guide pos="4172"/>
        <p:guide pos="1585"/>
      </p:guideLst>
    </p:cSldViewPr>
  </p:slideViewPr>
  <p:notesTextViewPr>
    <p:cViewPr>
      <p:scale>
        <a:sx n="66" d="100"/>
        <a:sy n="66" d="100"/>
      </p:scale>
      <p:origin x="0" y="0"/>
    </p:cViewPr>
  </p:notesTextViewPr>
  <p:sorterViewPr>
    <p:cViewPr>
      <p:scale>
        <a:sx n="100" d="100"/>
        <a:sy n="100" d="100"/>
      </p:scale>
      <p:origin x="0" y="0"/>
    </p:cViewPr>
  </p:sorterViewPr>
  <p:notesViewPr>
    <p:cSldViewPr snapToGrid="0" snapToObjects="1"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commentAuthors" Target="commentAuthor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gs" Target="tags/tag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2020-12-31</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12/31/2020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11125" y="-4371"/>
            <a:ext cx="9144000" cy="6858000"/>
          </a:xfrm>
          <a:prstGeom prst="rect">
            <a:avLst/>
          </a:prstGeom>
        </p:spPr>
      </p:pic>
      <p:sp>
        <p:nvSpPr>
          <p:cNvPr id="9" name="Text Placeholder 8"/>
          <p:cNvSpPr>
            <a:spLocks noGrp="1"/>
          </p:cNvSpPr>
          <p:nvPr>
            <p:ph type="body" sz="quarter" idx="10"/>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pic>
        <p:nvPicPr>
          <p:cNvPr id="10" name="Picture 2">
            <a:extLst>
              <a:ext uri="{FF2B5EF4-FFF2-40B4-BE49-F238E27FC236}">
                <a16:creationId xmlns:a16="http://schemas.microsoft.com/office/drawing/2014/main" id="{0B044517-F94C-4F34-AE72-C7BFA31338CE}"/>
              </a:ext>
            </a:extLst>
          </p:cNvPr>
          <p:cNvPicPr>
            <a:picLocks noChangeAspect="1" noChangeArrowheads="1"/>
          </p:cNvPicPr>
          <p:nvPr userDrawn="1"/>
        </p:nvPicPr>
        <p:blipFill>
          <a:blip r:embed="rId5">
            <a:extLst>
              <a:ext uri="{BEBA8EAE-BF5A-486C-A8C5-ECC9F3942E4B}">
                <a14:imgProps xmlns:a14="http://schemas.microsoft.com/office/drawing/2010/main">
                  <a14:imgLayer r:embed="rId6">
                    <a14:imgEffect>
                      <a14:backgroundRemoval t="0" b="100000" l="0" r="100000">
                        <a14:foregroundMark x1="52000" y1="62044" x2="48667" y2="59124"/>
                        <a14:foregroundMark x1="48667" y1="61314" x2="56667" y2="70073"/>
                        <a14:foregroundMark x1="69333" y1="66423" x2="75333" y2="62044"/>
                        <a14:foregroundMark x1="73333" y1="32847" x2="41333" y2="43796"/>
                      </a14:backgroundRemoval>
                    </a14:imgEffect>
                  </a14:imgLayer>
                </a14:imgProps>
              </a:ext>
              <a:ext uri="{28A0092B-C50C-407E-A947-70E740481C1C}">
                <a14:useLocalDpi xmlns:a14="http://schemas.microsoft.com/office/drawing/2010/main" val="0"/>
              </a:ext>
            </a:extLst>
          </a:blip>
          <a:srcRect/>
          <a:stretch>
            <a:fillRect/>
          </a:stretch>
        </p:blipFill>
        <p:spPr bwMode="auto">
          <a:xfrm>
            <a:off x="917512" y="4707397"/>
            <a:ext cx="1428750" cy="13049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029714"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pic>
        <p:nvPicPr>
          <p:cNvPr id="4" name="Picture 2">
            <a:extLst>
              <a:ext uri="{FF2B5EF4-FFF2-40B4-BE49-F238E27FC236}">
                <a16:creationId xmlns:a16="http://schemas.microsoft.com/office/drawing/2014/main" id="{5D5FEFEF-8C81-4572-9914-21FF7B2A99EE}"/>
              </a:ext>
            </a:extLst>
          </p:cNvPr>
          <p:cNvPicPr>
            <a:picLocks noChangeAspect="1" noChangeArrowheads="1"/>
          </p:cNvPicPr>
          <p:nvPr userDrawn="1"/>
        </p:nvPicPr>
        <p:blipFill>
          <a:blip r:embed="rId21">
            <a:extLst>
              <a:ext uri="{BEBA8EAE-BF5A-486C-A8C5-ECC9F3942E4B}">
                <a14:imgProps xmlns:a14="http://schemas.microsoft.com/office/drawing/2010/main">
                  <a14:imgLayer r:embed="rId22">
                    <a14:imgEffect>
                      <a14:backgroundRemoval t="0" b="100000" l="0" r="100000">
                        <a14:foregroundMark x1="52000" y1="62044" x2="48667" y2="59124"/>
                        <a14:foregroundMark x1="48667" y1="61314" x2="56667" y2="70073"/>
                        <a14:foregroundMark x1="69333" y1="66423" x2="75333" y2="62044"/>
                        <a14:foregroundMark x1="73333" y1="32847" x2="41333" y2="43796"/>
                      </a14:backgroundRemoval>
                    </a14:imgEffect>
                  </a14:imgLayer>
                </a14:imgProps>
              </a:ext>
              <a:ext uri="{28A0092B-C50C-407E-A947-70E740481C1C}">
                <a14:useLocalDpi xmlns:a14="http://schemas.microsoft.com/office/drawing/2010/main" val="0"/>
              </a:ext>
            </a:extLst>
          </a:blip>
          <a:srcRect/>
          <a:stretch>
            <a:fillRect/>
          </a:stretch>
        </p:blipFill>
        <p:spPr bwMode="auto">
          <a:xfrm>
            <a:off x="7788051" y="182379"/>
            <a:ext cx="1029377" cy="940164"/>
          </a:xfrm>
          <a:prstGeom prst="roundRect">
            <a:avLst>
              <a:gd name="adj" fmla="val 34265"/>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hyperlink" Target="../../GWT2.6.docx"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hyperlink" Target="../../GWT2.9.docx"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9320" y="332058"/>
            <a:ext cx="4811856" cy="1854206"/>
          </a:xfrm>
        </p:spPr>
        <p:txBody>
          <a:bodyPr/>
          <a:lstStyle/>
          <a:p>
            <a:pPr lvl="0"/>
            <a:r>
              <a:rPr lang="en-US" dirty="0"/>
              <a:t>Application Delivery Fundamentals 2.0 B: Java</a:t>
            </a:r>
          </a:p>
        </p:txBody>
      </p:sp>
      <p:sp>
        <p:nvSpPr>
          <p:cNvPr id="4" name="Text Placeholder 3"/>
          <p:cNvSpPr>
            <a:spLocks noGrp="1"/>
          </p:cNvSpPr>
          <p:nvPr>
            <p:ph type="body" sz="quarter" idx="11"/>
          </p:nvPr>
        </p:nvSpPr>
        <p:spPr>
          <a:xfrm>
            <a:off x="459320" y="2722135"/>
            <a:ext cx="4811323" cy="528242"/>
          </a:xfrm>
        </p:spPr>
        <p:txBody>
          <a:bodyPr/>
          <a:lstStyle/>
          <a:p>
            <a:pPr lvl="0"/>
            <a:r>
              <a:rPr lang="en-US" dirty="0"/>
              <a:t>GWT </a:t>
            </a:r>
          </a:p>
          <a:p>
            <a:endParaRPr lang="en-US" dirty="0"/>
          </a:p>
        </p:txBody>
      </p:sp>
      <p:sp>
        <p:nvSpPr>
          <p:cNvPr id="2" name="TextBox 1">
            <a:extLst>
              <a:ext uri="{FF2B5EF4-FFF2-40B4-BE49-F238E27FC236}">
                <a16:creationId xmlns:a16="http://schemas.microsoft.com/office/drawing/2014/main" id="{E8C68FF4-5073-41E5-ABB0-5039D941AC18}"/>
              </a:ext>
            </a:extLst>
          </p:cNvPr>
          <p:cNvSpPr txBox="1"/>
          <p:nvPr/>
        </p:nvSpPr>
        <p:spPr>
          <a:xfrm flipH="1">
            <a:off x="459320" y="3585443"/>
            <a:ext cx="2764884" cy="369332"/>
          </a:xfrm>
          <a:prstGeom prst="rect">
            <a:avLst/>
          </a:prstGeom>
          <a:noFill/>
        </p:spPr>
        <p:txBody>
          <a:bodyPr wrap="square" rtlCol="0">
            <a:spAutoFit/>
          </a:bodyPr>
          <a:lstStyle/>
          <a:p>
            <a:r>
              <a:rPr lang="en-IN" dirty="0"/>
              <a:t>Parameswari Ettiappan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CA9A1-BCBA-4738-92CE-0CDDE388DB12}"/>
              </a:ext>
            </a:extLst>
          </p:cNvPr>
          <p:cNvSpPr>
            <a:spLocks noGrp="1"/>
          </p:cNvSpPr>
          <p:nvPr>
            <p:ph sz="quarter" idx="12"/>
          </p:nvPr>
        </p:nvSpPr>
        <p:spPr/>
        <p:txBody>
          <a:bodyPr>
            <a:normAutofit/>
          </a:bodyPr>
          <a:lstStyle/>
          <a:p>
            <a:r>
              <a:rPr lang="en-US" dirty="0"/>
              <a:t>The compiler starts with the entry-point class, following dependencies required to compile the Java code. </a:t>
            </a:r>
          </a:p>
          <a:p>
            <a:r>
              <a:rPr lang="en-US" dirty="0"/>
              <a:t>The GWT compiler works differently than the standard Java compiler because it doesn’t compile everything in the module; it includes only what is being used. </a:t>
            </a:r>
          </a:p>
          <a:p>
            <a:r>
              <a:rPr lang="en-US" dirty="0"/>
              <a:t>This is useful in that it lets you develop a large library of supporting components and tools, and the compiler includes only those classes and methods used by the entry-point class.</a:t>
            </a:r>
            <a:endParaRPr lang="en-IN" dirty="0"/>
          </a:p>
        </p:txBody>
      </p:sp>
      <p:sp>
        <p:nvSpPr>
          <p:cNvPr id="3" name="Title 2">
            <a:extLst>
              <a:ext uri="{FF2B5EF4-FFF2-40B4-BE49-F238E27FC236}">
                <a16:creationId xmlns:a16="http://schemas.microsoft.com/office/drawing/2014/main" id="{CB7CE49B-CBB4-455F-8B15-70264EC27B1F}"/>
              </a:ext>
            </a:extLst>
          </p:cNvPr>
          <p:cNvSpPr>
            <a:spLocks noGrp="1"/>
          </p:cNvSpPr>
          <p:nvPr>
            <p:ph type="title"/>
          </p:nvPr>
        </p:nvSpPr>
        <p:spPr/>
        <p:txBody>
          <a:bodyPr/>
          <a:lstStyle/>
          <a:p>
            <a:r>
              <a:rPr lang="en-IN" dirty="0"/>
              <a:t>GWT's Java-to-JavaScript compiler</a:t>
            </a:r>
          </a:p>
        </p:txBody>
      </p:sp>
    </p:spTree>
    <p:extLst>
      <p:ext uri="{BB962C8B-B14F-4D97-AF65-F5344CB8AC3E}">
        <p14:creationId xmlns:p14="http://schemas.microsoft.com/office/powerpoint/2010/main" val="1463729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CA9A1-BCBA-4738-92CE-0CDDE388DB12}"/>
              </a:ext>
            </a:extLst>
          </p:cNvPr>
          <p:cNvSpPr>
            <a:spLocks noGrp="1"/>
          </p:cNvSpPr>
          <p:nvPr>
            <p:ph sz="quarter" idx="12"/>
          </p:nvPr>
        </p:nvSpPr>
        <p:spPr/>
        <p:txBody>
          <a:bodyPr>
            <a:normAutofit fontScale="85000" lnSpcReduction="10000"/>
          </a:bodyPr>
          <a:lstStyle/>
          <a:p>
            <a:r>
              <a:rPr lang="en-US" dirty="0"/>
              <a:t>The compiler has three style modes that determine what the resulting Java- Script looks like. </a:t>
            </a:r>
          </a:p>
          <a:p>
            <a:r>
              <a:rPr lang="en-US" dirty="0"/>
              <a:t>The default style is obfuscate, which makes the JavaScript look like alphabet soup. </a:t>
            </a:r>
          </a:p>
          <a:p>
            <a:r>
              <a:rPr lang="en-US" dirty="0"/>
              <a:t>Everything is compressed and nearly impossible to decipher.</a:t>
            </a:r>
          </a:p>
          <a:p>
            <a:r>
              <a:rPr lang="en-US" dirty="0"/>
              <a:t>This isn’t done to prevent it from being read, although that could be seen as a benefit for preventing code theft; instead, it helps keep the resulting JavaScript file as small as possible. </a:t>
            </a:r>
          </a:p>
          <a:p>
            <a:r>
              <a:rPr lang="en-US" dirty="0"/>
              <a:t>This is a real concern as your application gets larger.</a:t>
            </a:r>
          </a:p>
          <a:p>
            <a:r>
              <a:rPr lang="en-US" dirty="0"/>
              <a:t>This snippet of JavaScript code is the output of the GWT compiler using the obfuscated compiling mode. </a:t>
            </a:r>
          </a:p>
          <a:p>
            <a:r>
              <a:rPr lang="en-US" b="1" dirty="0">
                <a:solidFill>
                  <a:srgbClr val="FF0000"/>
                </a:solidFill>
              </a:rPr>
              <a:t>function b(){return </a:t>
            </a:r>
            <a:r>
              <a:rPr lang="en-US" b="1" dirty="0" err="1">
                <a:solidFill>
                  <a:srgbClr val="FF0000"/>
                </a:solidFill>
              </a:rPr>
              <a:t>this.c</a:t>
            </a:r>
            <a:r>
              <a:rPr lang="en-US" b="1" dirty="0">
                <a:solidFill>
                  <a:srgbClr val="FF0000"/>
                </a:solidFill>
              </a:rPr>
              <a:t> + '@' + </a:t>
            </a:r>
            <a:r>
              <a:rPr lang="en-US" b="1" dirty="0" err="1">
                <a:solidFill>
                  <a:srgbClr val="FF0000"/>
                </a:solidFill>
              </a:rPr>
              <a:t>this.d</a:t>
            </a:r>
            <a:r>
              <a:rPr lang="en-US" b="1" dirty="0">
                <a:solidFill>
                  <a:srgbClr val="FF0000"/>
                </a:solidFill>
              </a:rPr>
              <a:t>();}</a:t>
            </a:r>
          </a:p>
          <a:p>
            <a:endParaRPr lang="en-US" dirty="0"/>
          </a:p>
          <a:p>
            <a:endParaRPr lang="en-IN" dirty="0"/>
          </a:p>
        </p:txBody>
      </p:sp>
      <p:sp>
        <p:nvSpPr>
          <p:cNvPr id="3" name="Title 2">
            <a:extLst>
              <a:ext uri="{FF2B5EF4-FFF2-40B4-BE49-F238E27FC236}">
                <a16:creationId xmlns:a16="http://schemas.microsoft.com/office/drawing/2014/main" id="{CB7CE49B-CBB4-455F-8B15-70264EC27B1F}"/>
              </a:ext>
            </a:extLst>
          </p:cNvPr>
          <p:cNvSpPr>
            <a:spLocks noGrp="1"/>
          </p:cNvSpPr>
          <p:nvPr>
            <p:ph type="title"/>
          </p:nvPr>
        </p:nvSpPr>
        <p:spPr/>
        <p:txBody>
          <a:bodyPr/>
          <a:lstStyle/>
          <a:p>
            <a:r>
              <a:rPr lang="en-IN" dirty="0"/>
              <a:t>GWT's Java-to-JavaScript compiler</a:t>
            </a:r>
          </a:p>
        </p:txBody>
      </p:sp>
    </p:spTree>
    <p:extLst>
      <p:ext uri="{BB962C8B-B14F-4D97-AF65-F5344CB8AC3E}">
        <p14:creationId xmlns:p14="http://schemas.microsoft.com/office/powerpoint/2010/main" val="1917818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CA9A1-BCBA-4738-92CE-0CDDE388DB12}"/>
              </a:ext>
            </a:extLst>
          </p:cNvPr>
          <p:cNvSpPr>
            <a:spLocks noGrp="1"/>
          </p:cNvSpPr>
          <p:nvPr>
            <p:ph sz="quarter" idx="12"/>
          </p:nvPr>
        </p:nvSpPr>
        <p:spPr/>
        <p:txBody>
          <a:bodyPr>
            <a:normAutofit/>
          </a:bodyPr>
          <a:lstStyle/>
          <a:p>
            <a:r>
              <a:rPr lang="en-US" dirty="0"/>
              <a:t>The next style is pretty, which generates readable JavaScript. This compiled code snippet is derived from the same original Java source code as the obfuscated sample.</a:t>
            </a:r>
          </a:p>
          <a:p>
            <a:r>
              <a:rPr lang="en-US" dirty="0"/>
              <a:t>You can now see that the code is a </a:t>
            </a:r>
            <a:r>
              <a:rPr lang="en-US" dirty="0" err="1"/>
              <a:t>toString</a:t>
            </a:r>
            <a:r>
              <a:rPr lang="en-US" dirty="0"/>
              <a:t>() method, a common method for Java classes, but you still can’t tell what class this code is for:</a:t>
            </a:r>
          </a:p>
          <a:p>
            <a:r>
              <a:rPr lang="en-US" dirty="0">
                <a:solidFill>
                  <a:srgbClr val="FF0000"/>
                </a:solidFill>
              </a:rPr>
              <a:t>function _</a:t>
            </a:r>
            <a:r>
              <a:rPr lang="en-US" dirty="0" err="1">
                <a:solidFill>
                  <a:srgbClr val="FF0000"/>
                </a:solidFill>
              </a:rPr>
              <a:t>toString</a:t>
            </a:r>
            <a:r>
              <a:rPr lang="en-US" dirty="0">
                <a:solidFill>
                  <a:srgbClr val="FF0000"/>
                </a:solidFill>
              </a:rPr>
              <a:t>(){</a:t>
            </a:r>
          </a:p>
          <a:p>
            <a:r>
              <a:rPr lang="en-US" dirty="0">
                <a:solidFill>
                  <a:srgbClr val="FF0000"/>
                </a:solidFill>
              </a:rPr>
              <a:t>return this._</a:t>
            </a:r>
            <a:r>
              <a:rPr lang="en-US" dirty="0" err="1">
                <a:solidFill>
                  <a:srgbClr val="FF0000"/>
                </a:solidFill>
              </a:rPr>
              <a:t>typeName</a:t>
            </a:r>
            <a:r>
              <a:rPr lang="en-US" dirty="0">
                <a:solidFill>
                  <a:srgbClr val="FF0000"/>
                </a:solidFill>
              </a:rPr>
              <a:t> + '@' + this._</a:t>
            </a:r>
            <a:r>
              <a:rPr lang="en-US" dirty="0" err="1">
                <a:solidFill>
                  <a:srgbClr val="FF0000"/>
                </a:solidFill>
              </a:rPr>
              <a:t>hashCode</a:t>
            </a:r>
            <a:r>
              <a:rPr lang="en-US" dirty="0">
                <a:solidFill>
                  <a:srgbClr val="FF0000"/>
                </a:solidFill>
              </a:rPr>
              <a:t>();</a:t>
            </a:r>
          </a:p>
          <a:p>
            <a:r>
              <a:rPr lang="en-US" dirty="0">
                <a:solidFill>
                  <a:srgbClr val="FF0000"/>
                </a:solidFill>
              </a:rPr>
              <a:t>}</a:t>
            </a:r>
            <a:endParaRPr lang="en-IN" dirty="0">
              <a:solidFill>
                <a:srgbClr val="FF0000"/>
              </a:solidFill>
            </a:endParaRPr>
          </a:p>
        </p:txBody>
      </p:sp>
      <p:sp>
        <p:nvSpPr>
          <p:cNvPr id="3" name="Title 2">
            <a:extLst>
              <a:ext uri="{FF2B5EF4-FFF2-40B4-BE49-F238E27FC236}">
                <a16:creationId xmlns:a16="http://schemas.microsoft.com/office/drawing/2014/main" id="{CB7CE49B-CBB4-455F-8B15-70264EC27B1F}"/>
              </a:ext>
            </a:extLst>
          </p:cNvPr>
          <p:cNvSpPr>
            <a:spLocks noGrp="1"/>
          </p:cNvSpPr>
          <p:nvPr>
            <p:ph type="title"/>
          </p:nvPr>
        </p:nvSpPr>
        <p:spPr/>
        <p:txBody>
          <a:bodyPr/>
          <a:lstStyle/>
          <a:p>
            <a:r>
              <a:rPr lang="en-IN" dirty="0"/>
              <a:t>GWT's Java-to-JavaScript compiler</a:t>
            </a:r>
          </a:p>
        </p:txBody>
      </p:sp>
    </p:spTree>
    <p:extLst>
      <p:ext uri="{BB962C8B-B14F-4D97-AF65-F5344CB8AC3E}">
        <p14:creationId xmlns:p14="http://schemas.microsoft.com/office/powerpoint/2010/main" val="4294307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CA9A1-BCBA-4738-92CE-0CDDE388DB12}"/>
              </a:ext>
            </a:extLst>
          </p:cNvPr>
          <p:cNvSpPr>
            <a:spLocks noGrp="1"/>
          </p:cNvSpPr>
          <p:nvPr>
            <p:ph sz="quarter" idx="12"/>
          </p:nvPr>
        </p:nvSpPr>
        <p:spPr/>
        <p:txBody>
          <a:bodyPr>
            <a:normAutofit fontScale="92500" lnSpcReduction="20000"/>
          </a:bodyPr>
          <a:lstStyle/>
          <a:p>
            <a:r>
              <a:rPr lang="en-US" dirty="0"/>
              <a:t>The last style is detailed, which produces JavaScript code that looks like the pretty style with the addition of the full class name as part of the JavaScript method name. </a:t>
            </a:r>
          </a:p>
          <a:p>
            <a:r>
              <a:rPr lang="en-US" dirty="0"/>
              <a:t>This makes it easy to trace the JavaScript code back to the originating Java code. </a:t>
            </a:r>
          </a:p>
          <a:p>
            <a:r>
              <a:rPr lang="en-US" dirty="0"/>
              <a:t>In this code sample, compiled in detailed mode, you can easily see that this is the </a:t>
            </a:r>
            <a:r>
              <a:rPr lang="en-US" dirty="0" err="1"/>
              <a:t>toString</a:t>
            </a:r>
            <a:r>
              <a:rPr lang="en-US" dirty="0"/>
              <a:t>() method for </a:t>
            </a:r>
            <a:r>
              <a:rPr lang="en-US" dirty="0" err="1"/>
              <a:t>java.lang</a:t>
            </a:r>
            <a:r>
              <a:rPr lang="en-US" dirty="0"/>
              <a:t>.</a:t>
            </a:r>
          </a:p>
          <a:p>
            <a:r>
              <a:rPr lang="en-US" dirty="0"/>
              <a:t>Object, the root of all Java classes.</a:t>
            </a:r>
          </a:p>
          <a:p>
            <a:r>
              <a:rPr lang="en-US" b="1" dirty="0">
                <a:solidFill>
                  <a:srgbClr val="FF0000"/>
                </a:solidFill>
              </a:rPr>
              <a:t>function </a:t>
            </a:r>
            <a:r>
              <a:rPr lang="en-US" b="1" dirty="0" err="1">
                <a:solidFill>
                  <a:srgbClr val="FF0000"/>
                </a:solidFill>
              </a:rPr>
              <a:t>java_lang_Object_toString</a:t>
            </a:r>
            <a:r>
              <a:rPr lang="en-US" b="1" dirty="0">
                <a:solidFill>
                  <a:srgbClr val="FF0000"/>
                </a:solidFill>
              </a:rPr>
              <a:t>__(){</a:t>
            </a:r>
          </a:p>
          <a:p>
            <a:r>
              <a:rPr lang="en-US" b="1" dirty="0">
                <a:solidFill>
                  <a:srgbClr val="FF0000"/>
                </a:solidFill>
              </a:rPr>
              <a:t>return </a:t>
            </a:r>
            <a:r>
              <a:rPr lang="en-US" b="1" dirty="0" err="1">
                <a:solidFill>
                  <a:srgbClr val="FF0000"/>
                </a:solidFill>
              </a:rPr>
              <a:t>this.java_lang_Object_typeName</a:t>
            </a:r>
            <a:r>
              <a:rPr lang="en-US" b="1" dirty="0">
                <a:solidFill>
                  <a:srgbClr val="FF0000"/>
                </a:solidFill>
              </a:rPr>
              <a:t> + '@' + </a:t>
            </a:r>
            <a:r>
              <a:rPr lang="en-US" b="1" dirty="0" err="1">
                <a:solidFill>
                  <a:srgbClr val="FF0000"/>
                </a:solidFill>
              </a:rPr>
              <a:t>this.hashCode</a:t>
            </a:r>
            <a:r>
              <a:rPr lang="en-US" b="1" dirty="0">
                <a:solidFill>
                  <a:srgbClr val="FF0000"/>
                </a:solidFill>
              </a:rPr>
              <a:t>__();</a:t>
            </a:r>
          </a:p>
          <a:p>
            <a:r>
              <a:rPr lang="en-US" b="1" dirty="0">
                <a:solidFill>
                  <a:srgbClr val="FF0000"/>
                </a:solidFill>
              </a:rPr>
              <a:t>}</a:t>
            </a:r>
            <a:endParaRPr lang="en-IN" b="1" dirty="0">
              <a:solidFill>
                <a:srgbClr val="FF0000"/>
              </a:solidFill>
            </a:endParaRPr>
          </a:p>
        </p:txBody>
      </p:sp>
      <p:sp>
        <p:nvSpPr>
          <p:cNvPr id="3" name="Title 2">
            <a:extLst>
              <a:ext uri="{FF2B5EF4-FFF2-40B4-BE49-F238E27FC236}">
                <a16:creationId xmlns:a16="http://schemas.microsoft.com/office/drawing/2014/main" id="{CB7CE49B-CBB4-455F-8B15-70264EC27B1F}"/>
              </a:ext>
            </a:extLst>
          </p:cNvPr>
          <p:cNvSpPr>
            <a:spLocks noGrp="1"/>
          </p:cNvSpPr>
          <p:nvPr>
            <p:ph type="title"/>
          </p:nvPr>
        </p:nvSpPr>
        <p:spPr/>
        <p:txBody>
          <a:bodyPr/>
          <a:lstStyle/>
          <a:p>
            <a:r>
              <a:rPr lang="en-IN" dirty="0"/>
              <a:t>GWT's Java-to-JavaScript compiler</a:t>
            </a:r>
          </a:p>
        </p:txBody>
      </p:sp>
    </p:spTree>
    <p:extLst>
      <p:ext uri="{BB962C8B-B14F-4D97-AF65-F5344CB8AC3E}">
        <p14:creationId xmlns:p14="http://schemas.microsoft.com/office/powerpoint/2010/main" val="3809466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CA9A1-BCBA-4738-92CE-0CDDE388DB12}"/>
              </a:ext>
            </a:extLst>
          </p:cNvPr>
          <p:cNvSpPr>
            <a:spLocks noGrp="1"/>
          </p:cNvSpPr>
          <p:nvPr>
            <p:ph sz="quarter" idx="12"/>
          </p:nvPr>
        </p:nvSpPr>
        <p:spPr/>
        <p:txBody>
          <a:bodyPr>
            <a:normAutofit fontScale="85000" lnSpcReduction="20000"/>
          </a:bodyPr>
          <a:lstStyle/>
          <a:p>
            <a:r>
              <a:rPr lang="en-US" dirty="0"/>
              <a:t>The pretty and detailed styles are typically used only during development so that JavaScript errors in your browser are easier to track back to the source Java code. </a:t>
            </a:r>
          </a:p>
          <a:p>
            <a:r>
              <a:rPr lang="en-US" dirty="0"/>
              <a:t>For production, using obfuscated is favorable because it keeps the Java- Script file size down and can help to hide trade secrets.</a:t>
            </a:r>
          </a:p>
          <a:p>
            <a:r>
              <a:rPr lang="en-US" dirty="0"/>
              <a:t>Another important aspect of the compiler is that it compiles from Java source code, not compiled Java binaries. </a:t>
            </a:r>
          </a:p>
          <a:p>
            <a:r>
              <a:rPr lang="en-US" dirty="0"/>
              <a:t>This means the source for all the Java classes you’re using must be available. </a:t>
            </a:r>
          </a:p>
          <a:p>
            <a:r>
              <a:rPr lang="en-US" dirty="0"/>
              <a:t>This plays a role when you want to distribute GWT code for reuse. </a:t>
            </a:r>
          </a:p>
          <a:p>
            <a:r>
              <a:rPr lang="en-US" dirty="0"/>
              <a:t>When you build distributable Java Archive (JAR) files, you must include both the Java source and compiled Java class files.</a:t>
            </a:r>
            <a:endParaRPr lang="en-IN" dirty="0"/>
          </a:p>
        </p:txBody>
      </p:sp>
      <p:sp>
        <p:nvSpPr>
          <p:cNvPr id="3" name="Title 2">
            <a:extLst>
              <a:ext uri="{FF2B5EF4-FFF2-40B4-BE49-F238E27FC236}">
                <a16:creationId xmlns:a16="http://schemas.microsoft.com/office/drawing/2014/main" id="{CB7CE49B-CBB4-455F-8B15-70264EC27B1F}"/>
              </a:ext>
            </a:extLst>
          </p:cNvPr>
          <p:cNvSpPr>
            <a:spLocks noGrp="1"/>
          </p:cNvSpPr>
          <p:nvPr>
            <p:ph type="title"/>
          </p:nvPr>
        </p:nvSpPr>
        <p:spPr/>
        <p:txBody>
          <a:bodyPr/>
          <a:lstStyle/>
          <a:p>
            <a:r>
              <a:rPr lang="en-IN" dirty="0"/>
              <a:t>GWT's Java-to-JavaScript compiler</a:t>
            </a:r>
          </a:p>
        </p:txBody>
      </p:sp>
    </p:spTree>
    <p:extLst>
      <p:ext uri="{BB962C8B-B14F-4D97-AF65-F5344CB8AC3E}">
        <p14:creationId xmlns:p14="http://schemas.microsoft.com/office/powerpoint/2010/main" val="4138004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CA9A1-BCBA-4738-92CE-0CDDE388DB12}"/>
              </a:ext>
            </a:extLst>
          </p:cNvPr>
          <p:cNvSpPr>
            <a:spLocks noGrp="1"/>
          </p:cNvSpPr>
          <p:nvPr>
            <p:ph sz="quarter" idx="12"/>
          </p:nvPr>
        </p:nvSpPr>
        <p:spPr/>
        <p:txBody>
          <a:bodyPr>
            <a:normAutofit fontScale="77500" lnSpcReduction="20000"/>
          </a:bodyPr>
          <a:lstStyle/>
          <a:p>
            <a:r>
              <a:rPr lang="en-US" dirty="0"/>
              <a:t>One last feature to note is that when your code is compiled to JavaScript, it results in a different JavaScript file for each browser type and target locale. </a:t>
            </a:r>
          </a:p>
          <a:p>
            <a:r>
              <a:rPr lang="en-US" dirty="0"/>
              <a:t>The supported browsers include Internet Explorer, Firefox, Mozilla, Opera, and Safari. </a:t>
            </a:r>
          </a:p>
          <a:p>
            <a:r>
              <a:rPr lang="en-US" dirty="0"/>
              <a:t>Typically, this means your application will be compiled to a minimum of four or five separate JavaScript files. </a:t>
            </a:r>
          </a:p>
          <a:p>
            <a:r>
              <a:rPr lang="en-US" dirty="0"/>
              <a:t>Each of these files is meant to run on a specific browser type, version, and locale. A bootstrap script, initially loaded by the browser, automatically pulls the correct file when the application is loaded. </a:t>
            </a:r>
          </a:p>
          <a:p>
            <a:r>
              <a:rPr lang="en-US" dirty="0"/>
              <a:t>The benefit of this process is that the code loaded by the browser doesn’t contain code it can’t use.</a:t>
            </a:r>
          </a:p>
          <a:p>
            <a:r>
              <a:rPr lang="en-US" dirty="0"/>
              <a:t>Typically, this doesn’t result in huge bandwidth savings; but in some cases, especially when you’re providing the interface in multiple locale settings, the size can be reduced significantly.</a:t>
            </a:r>
            <a:endParaRPr lang="en-IN" dirty="0"/>
          </a:p>
        </p:txBody>
      </p:sp>
      <p:sp>
        <p:nvSpPr>
          <p:cNvPr id="3" name="Title 2">
            <a:extLst>
              <a:ext uri="{FF2B5EF4-FFF2-40B4-BE49-F238E27FC236}">
                <a16:creationId xmlns:a16="http://schemas.microsoft.com/office/drawing/2014/main" id="{CB7CE49B-CBB4-455F-8B15-70264EC27B1F}"/>
              </a:ext>
            </a:extLst>
          </p:cNvPr>
          <p:cNvSpPr>
            <a:spLocks noGrp="1"/>
          </p:cNvSpPr>
          <p:nvPr>
            <p:ph type="title"/>
          </p:nvPr>
        </p:nvSpPr>
        <p:spPr/>
        <p:txBody>
          <a:bodyPr/>
          <a:lstStyle/>
          <a:p>
            <a:r>
              <a:rPr lang="en-IN" dirty="0"/>
              <a:t>GWT's Java-to-JavaScript compiler</a:t>
            </a:r>
          </a:p>
        </p:txBody>
      </p:sp>
    </p:spTree>
    <p:extLst>
      <p:ext uri="{BB962C8B-B14F-4D97-AF65-F5344CB8AC3E}">
        <p14:creationId xmlns:p14="http://schemas.microsoft.com/office/powerpoint/2010/main" val="2272146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4D14F4-B6D6-425D-8CDD-ECC6D9049BB5}"/>
              </a:ext>
            </a:extLst>
          </p:cNvPr>
          <p:cNvSpPr>
            <a:spLocks noGrp="1"/>
          </p:cNvSpPr>
          <p:nvPr>
            <p:ph type="title"/>
          </p:nvPr>
        </p:nvSpPr>
        <p:spPr/>
        <p:txBody>
          <a:bodyPr/>
          <a:lstStyle/>
          <a:p>
            <a:r>
              <a:rPr lang="en-US" dirty="0"/>
              <a:t>Accessing the JRE emulation library</a:t>
            </a:r>
            <a:endParaRPr lang="en-IN" dirty="0"/>
          </a:p>
        </p:txBody>
      </p:sp>
      <p:pic>
        <p:nvPicPr>
          <p:cNvPr id="5" name="Picture 4">
            <a:extLst>
              <a:ext uri="{FF2B5EF4-FFF2-40B4-BE49-F238E27FC236}">
                <a16:creationId xmlns:a16="http://schemas.microsoft.com/office/drawing/2014/main" id="{A1C62FF8-91FF-4F5C-87D0-8B8DECBF3207}"/>
              </a:ext>
            </a:extLst>
          </p:cNvPr>
          <p:cNvPicPr>
            <a:picLocks noChangeAspect="1"/>
          </p:cNvPicPr>
          <p:nvPr/>
        </p:nvPicPr>
        <p:blipFill>
          <a:blip r:embed="rId2"/>
          <a:stretch>
            <a:fillRect/>
          </a:stretch>
        </p:blipFill>
        <p:spPr>
          <a:xfrm>
            <a:off x="593889" y="1301884"/>
            <a:ext cx="7833674" cy="5346023"/>
          </a:xfrm>
          <a:prstGeom prst="rect">
            <a:avLst/>
          </a:prstGeom>
        </p:spPr>
      </p:pic>
    </p:spTree>
    <p:extLst>
      <p:ext uri="{BB962C8B-B14F-4D97-AF65-F5344CB8AC3E}">
        <p14:creationId xmlns:p14="http://schemas.microsoft.com/office/powerpoint/2010/main" val="385051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4D14F4-B6D6-425D-8CDD-ECC6D9049BB5}"/>
              </a:ext>
            </a:extLst>
          </p:cNvPr>
          <p:cNvSpPr>
            <a:spLocks noGrp="1"/>
          </p:cNvSpPr>
          <p:nvPr>
            <p:ph type="title"/>
          </p:nvPr>
        </p:nvSpPr>
        <p:spPr/>
        <p:txBody>
          <a:bodyPr/>
          <a:lstStyle/>
          <a:p>
            <a:r>
              <a:rPr lang="en-US" dirty="0"/>
              <a:t>Accessing the JRE emulation library</a:t>
            </a:r>
            <a:endParaRPr lang="en-IN" dirty="0"/>
          </a:p>
        </p:txBody>
      </p:sp>
      <p:pic>
        <p:nvPicPr>
          <p:cNvPr id="4" name="Picture 3">
            <a:extLst>
              <a:ext uri="{FF2B5EF4-FFF2-40B4-BE49-F238E27FC236}">
                <a16:creationId xmlns:a16="http://schemas.microsoft.com/office/drawing/2014/main" id="{97B71A70-DA8D-429C-A23F-BC486C13DEAA}"/>
              </a:ext>
            </a:extLst>
          </p:cNvPr>
          <p:cNvPicPr>
            <a:picLocks noChangeAspect="1"/>
          </p:cNvPicPr>
          <p:nvPr/>
        </p:nvPicPr>
        <p:blipFill>
          <a:blip r:embed="rId2"/>
          <a:stretch>
            <a:fillRect/>
          </a:stretch>
        </p:blipFill>
        <p:spPr>
          <a:xfrm>
            <a:off x="489821" y="1389199"/>
            <a:ext cx="8164357" cy="5096442"/>
          </a:xfrm>
          <a:prstGeom prst="rect">
            <a:avLst/>
          </a:prstGeom>
        </p:spPr>
      </p:pic>
    </p:spTree>
    <p:extLst>
      <p:ext uri="{BB962C8B-B14F-4D97-AF65-F5344CB8AC3E}">
        <p14:creationId xmlns:p14="http://schemas.microsoft.com/office/powerpoint/2010/main" val="2816513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C21DA-5AE0-4DC9-8722-83618FE50DCF}"/>
              </a:ext>
            </a:extLst>
          </p:cNvPr>
          <p:cNvSpPr>
            <a:spLocks noGrp="1"/>
          </p:cNvSpPr>
          <p:nvPr>
            <p:ph sz="quarter" idx="12"/>
          </p:nvPr>
        </p:nvSpPr>
        <p:spPr/>
        <p:txBody>
          <a:bodyPr>
            <a:normAutofit fontScale="92500"/>
          </a:bodyPr>
          <a:lstStyle/>
          <a:p>
            <a:r>
              <a:rPr lang="en-US" dirty="0"/>
              <a:t>GWT ships with a large set of widgets and panels. </a:t>
            </a:r>
          </a:p>
          <a:p>
            <a:r>
              <a:rPr lang="en-US" dirty="0"/>
              <a:t>The distinction between widgets and panels is that a widget is some sort of control used by a user, and a panel is a container into which controls can be placed. </a:t>
            </a:r>
          </a:p>
          <a:p>
            <a:r>
              <a:rPr lang="en-US" dirty="0"/>
              <a:t>For example, a button or text box is a widget, and a table that displays the button and text box left-to-right on the page is a panel. </a:t>
            </a:r>
          </a:p>
          <a:p>
            <a:r>
              <a:rPr lang="en-US" dirty="0"/>
              <a:t>But panels in GWT aren’t just for layout; some panels offer interactivity.  </a:t>
            </a:r>
          </a:p>
          <a:p>
            <a:r>
              <a:rPr lang="en-US" dirty="0"/>
              <a:t>Generally speaking, GWT uses three types of components: widgets, panels for layout, and interactive panels</a:t>
            </a:r>
            <a:endParaRPr lang="en-IN" dirty="0"/>
          </a:p>
        </p:txBody>
      </p:sp>
      <p:sp>
        <p:nvSpPr>
          <p:cNvPr id="3" name="Title 2">
            <a:extLst>
              <a:ext uri="{FF2B5EF4-FFF2-40B4-BE49-F238E27FC236}">
                <a16:creationId xmlns:a16="http://schemas.microsoft.com/office/drawing/2014/main" id="{461F3D1F-934A-47C7-90A1-8BA949C3ACC6}"/>
              </a:ext>
            </a:extLst>
          </p:cNvPr>
          <p:cNvSpPr>
            <a:spLocks noGrp="1"/>
          </p:cNvSpPr>
          <p:nvPr>
            <p:ph type="title"/>
          </p:nvPr>
        </p:nvSpPr>
        <p:spPr/>
        <p:txBody>
          <a:bodyPr/>
          <a:lstStyle/>
          <a:p>
            <a:r>
              <a:rPr lang="en-US" dirty="0"/>
              <a:t>Understanding GWT's widget and panel library</a:t>
            </a:r>
            <a:endParaRPr lang="en-IN" dirty="0"/>
          </a:p>
        </p:txBody>
      </p:sp>
    </p:spTree>
    <p:extLst>
      <p:ext uri="{BB962C8B-B14F-4D97-AF65-F5344CB8AC3E}">
        <p14:creationId xmlns:p14="http://schemas.microsoft.com/office/powerpoint/2010/main" val="3264308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1F3D1F-934A-47C7-90A1-8BA949C3ACC6}"/>
              </a:ext>
            </a:extLst>
          </p:cNvPr>
          <p:cNvSpPr>
            <a:spLocks noGrp="1"/>
          </p:cNvSpPr>
          <p:nvPr>
            <p:ph type="title"/>
          </p:nvPr>
        </p:nvSpPr>
        <p:spPr/>
        <p:txBody>
          <a:bodyPr/>
          <a:lstStyle/>
          <a:p>
            <a:r>
              <a:rPr lang="en-US" dirty="0"/>
              <a:t>Understanding GWT's widget and panel library</a:t>
            </a:r>
            <a:endParaRPr lang="en-IN" dirty="0"/>
          </a:p>
        </p:txBody>
      </p:sp>
      <p:pic>
        <p:nvPicPr>
          <p:cNvPr id="7" name="Picture 6">
            <a:extLst>
              <a:ext uri="{FF2B5EF4-FFF2-40B4-BE49-F238E27FC236}">
                <a16:creationId xmlns:a16="http://schemas.microsoft.com/office/drawing/2014/main" id="{028CBBB0-C193-4CF0-8354-ECB7A4F22015}"/>
              </a:ext>
            </a:extLst>
          </p:cNvPr>
          <p:cNvPicPr>
            <a:picLocks noChangeAspect="1"/>
          </p:cNvPicPr>
          <p:nvPr/>
        </p:nvPicPr>
        <p:blipFill>
          <a:blip r:embed="rId2"/>
          <a:stretch>
            <a:fillRect/>
          </a:stretch>
        </p:blipFill>
        <p:spPr>
          <a:xfrm>
            <a:off x="866086" y="1757179"/>
            <a:ext cx="6882747" cy="4511667"/>
          </a:xfrm>
          <a:prstGeom prst="rect">
            <a:avLst/>
          </a:prstGeom>
        </p:spPr>
      </p:pic>
    </p:spTree>
    <p:extLst>
      <p:ext uri="{BB962C8B-B14F-4D97-AF65-F5344CB8AC3E}">
        <p14:creationId xmlns:p14="http://schemas.microsoft.com/office/powerpoint/2010/main" val="552383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2BC5EEF-B542-4106-A18E-25D5DC36494A}"/>
              </a:ext>
            </a:extLst>
          </p:cNvPr>
          <p:cNvSpPr>
            <a:spLocks noGrp="1"/>
          </p:cNvSpPr>
          <p:nvPr>
            <p:ph sz="quarter" idx="12"/>
          </p:nvPr>
        </p:nvSpPr>
        <p:spPr/>
        <p:txBody>
          <a:bodyPr/>
          <a:lstStyle/>
          <a:p>
            <a:r>
              <a:rPr lang="en-IN" dirty="0"/>
              <a:t>Introduction to GWT</a:t>
            </a:r>
          </a:p>
          <a:p>
            <a:r>
              <a:rPr lang="en-IN" dirty="0"/>
              <a:t>GWT Features</a:t>
            </a:r>
          </a:p>
          <a:p>
            <a:r>
              <a:rPr lang="en-IN" dirty="0"/>
              <a:t>GWT Compiler</a:t>
            </a:r>
          </a:p>
          <a:p>
            <a:r>
              <a:rPr lang="en-IN" dirty="0"/>
              <a:t>GWT Architecture</a:t>
            </a:r>
          </a:p>
          <a:p>
            <a:r>
              <a:rPr lang="en-IN" dirty="0"/>
              <a:t>GWT Components</a:t>
            </a:r>
          </a:p>
          <a:p>
            <a:r>
              <a:rPr lang="en-IN" dirty="0"/>
              <a:t>GWT Lifecycle</a:t>
            </a:r>
          </a:p>
          <a:p>
            <a:r>
              <a:rPr lang="en-IN" dirty="0"/>
              <a:t>Panels</a:t>
            </a:r>
          </a:p>
          <a:p>
            <a:r>
              <a:rPr lang="en-IN" dirty="0"/>
              <a:t>Layouts</a:t>
            </a:r>
          </a:p>
          <a:p>
            <a:r>
              <a:rPr lang="en-IN" dirty="0"/>
              <a:t>Widgets</a:t>
            </a:r>
          </a:p>
          <a:p>
            <a:endParaRPr lang="en-IN" dirty="0"/>
          </a:p>
          <a:p>
            <a:endParaRPr lang="en-IN" dirty="0"/>
          </a:p>
        </p:txBody>
      </p:sp>
      <p:sp>
        <p:nvSpPr>
          <p:cNvPr id="3" name="Title 2">
            <a:extLst>
              <a:ext uri="{FF2B5EF4-FFF2-40B4-BE49-F238E27FC236}">
                <a16:creationId xmlns:a16="http://schemas.microsoft.com/office/drawing/2014/main" id="{E4FE4FE5-F786-4F44-8CBA-A2E74E577800}"/>
              </a:ext>
            </a:extLst>
          </p:cNvPr>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2924184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9FD8DB-F544-424D-B3F1-D441D9CFAE38}"/>
              </a:ext>
            </a:extLst>
          </p:cNvPr>
          <p:cNvSpPr>
            <a:spLocks noGrp="1"/>
          </p:cNvSpPr>
          <p:nvPr>
            <p:ph sz="quarter" idx="12"/>
          </p:nvPr>
        </p:nvSpPr>
        <p:spPr/>
        <p:txBody>
          <a:bodyPr/>
          <a:lstStyle/>
          <a:p>
            <a:r>
              <a:rPr lang="en-US" dirty="0"/>
              <a:t>The </a:t>
            </a:r>
            <a:r>
              <a:rPr lang="en-US" dirty="0" err="1"/>
              <a:t>MenuBar</a:t>
            </a:r>
            <a:r>
              <a:rPr lang="en-US" dirty="0"/>
              <a:t>, a widget, is shown across the top of the page. The </a:t>
            </a:r>
            <a:r>
              <a:rPr lang="en-US" dirty="0" err="1"/>
              <a:t>TabPanel</a:t>
            </a:r>
            <a:r>
              <a:rPr lang="en-US" dirty="0"/>
              <a:t>, an interactive panel, appears in the middle of the page, acting as a container for a </a:t>
            </a:r>
            <a:r>
              <a:rPr lang="en-US" dirty="0" err="1"/>
              <a:t>TextArea</a:t>
            </a:r>
            <a:r>
              <a:rPr lang="en-US" dirty="0"/>
              <a:t> and Button widget. </a:t>
            </a:r>
          </a:p>
          <a:p>
            <a:r>
              <a:rPr lang="en-US" dirty="0"/>
              <a:t>The </a:t>
            </a:r>
            <a:r>
              <a:rPr lang="en-US" dirty="0" err="1"/>
              <a:t>MenuBar</a:t>
            </a:r>
            <a:r>
              <a:rPr lang="en-US" dirty="0"/>
              <a:t> and </a:t>
            </a:r>
            <a:r>
              <a:rPr lang="en-US" dirty="0" err="1"/>
              <a:t>TabPanel</a:t>
            </a:r>
            <a:r>
              <a:rPr lang="en-US" dirty="0"/>
              <a:t> are then contained in an </a:t>
            </a:r>
            <a:r>
              <a:rPr lang="en-US" dirty="0" err="1"/>
              <a:t>AbsolutePanel</a:t>
            </a:r>
            <a:r>
              <a:rPr lang="en-US" dirty="0"/>
              <a:t> that allows for exact positioning of the components it contains.</a:t>
            </a:r>
            <a:endParaRPr lang="en-IN" dirty="0"/>
          </a:p>
        </p:txBody>
      </p:sp>
      <p:sp>
        <p:nvSpPr>
          <p:cNvPr id="3" name="Title 2">
            <a:extLst>
              <a:ext uri="{FF2B5EF4-FFF2-40B4-BE49-F238E27FC236}">
                <a16:creationId xmlns:a16="http://schemas.microsoft.com/office/drawing/2014/main" id="{461F3D1F-934A-47C7-90A1-8BA949C3ACC6}"/>
              </a:ext>
            </a:extLst>
          </p:cNvPr>
          <p:cNvSpPr>
            <a:spLocks noGrp="1"/>
          </p:cNvSpPr>
          <p:nvPr>
            <p:ph type="title"/>
          </p:nvPr>
        </p:nvSpPr>
        <p:spPr/>
        <p:txBody>
          <a:bodyPr/>
          <a:lstStyle/>
          <a:p>
            <a:r>
              <a:rPr lang="en-US" dirty="0"/>
              <a:t>Understanding GWT's widget and panel library</a:t>
            </a:r>
            <a:endParaRPr lang="en-IN" dirty="0"/>
          </a:p>
        </p:txBody>
      </p:sp>
    </p:spTree>
    <p:extLst>
      <p:ext uri="{BB962C8B-B14F-4D97-AF65-F5344CB8AC3E}">
        <p14:creationId xmlns:p14="http://schemas.microsoft.com/office/powerpoint/2010/main" val="1232366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1E32AD-F3FE-4FE0-941D-8A97D7B084C9}"/>
              </a:ext>
            </a:extLst>
          </p:cNvPr>
          <p:cNvSpPr>
            <a:spLocks noGrp="1"/>
          </p:cNvSpPr>
          <p:nvPr>
            <p:ph sz="quarter" idx="12"/>
          </p:nvPr>
        </p:nvSpPr>
        <p:spPr/>
        <p:txBody>
          <a:bodyPr>
            <a:normAutofit fontScale="92500" lnSpcReduction="10000"/>
          </a:bodyPr>
          <a:lstStyle/>
          <a:p>
            <a:r>
              <a:rPr lang="en-US" dirty="0"/>
              <a:t>GWT provides several techniques that can aid you with internationalization and configuration issues. </a:t>
            </a:r>
          </a:p>
          <a:p>
            <a:r>
              <a:rPr lang="en-US" dirty="0"/>
              <a:t>This may seem like an odd pair, but they’re similar in that you want the ability to store text strings or numeric values in a properties file and to access them from your application. </a:t>
            </a:r>
          </a:p>
          <a:p>
            <a:r>
              <a:rPr lang="en-US" dirty="0"/>
              <a:t>GWT provides two primary mechanisms that should handle most needs: static inclusion at compile time, and dynamic inclusion at runtime. </a:t>
            </a:r>
          </a:p>
          <a:p>
            <a:r>
              <a:rPr lang="en-US" dirty="0"/>
              <a:t>The static method is accomplished by implementing the Constants or Messages interface, whereas the dynamic method uses the GWT Dictionary class.</a:t>
            </a:r>
            <a:endParaRPr lang="en-IN" dirty="0"/>
          </a:p>
        </p:txBody>
      </p:sp>
      <p:sp>
        <p:nvSpPr>
          <p:cNvPr id="3" name="Title 2">
            <a:extLst>
              <a:ext uri="{FF2B5EF4-FFF2-40B4-BE49-F238E27FC236}">
                <a16:creationId xmlns:a16="http://schemas.microsoft.com/office/drawing/2014/main" id="{B1BFE39C-FD13-4928-9020-8EE81A342261}"/>
              </a:ext>
            </a:extLst>
          </p:cNvPr>
          <p:cNvSpPr>
            <a:spLocks noGrp="1"/>
          </p:cNvSpPr>
          <p:nvPr>
            <p:ph type="title"/>
          </p:nvPr>
        </p:nvSpPr>
        <p:spPr/>
        <p:txBody>
          <a:bodyPr/>
          <a:lstStyle/>
          <a:p>
            <a:r>
              <a:rPr lang="en-US" dirty="0"/>
              <a:t>Examining GWT’s internationalization and configuration tools</a:t>
            </a:r>
            <a:endParaRPr lang="en-IN" dirty="0"/>
          </a:p>
        </p:txBody>
      </p:sp>
    </p:spTree>
    <p:extLst>
      <p:ext uri="{BB962C8B-B14F-4D97-AF65-F5344CB8AC3E}">
        <p14:creationId xmlns:p14="http://schemas.microsoft.com/office/powerpoint/2010/main" val="2264028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1E32AD-F3FE-4FE0-941D-8A97D7B084C9}"/>
              </a:ext>
            </a:extLst>
          </p:cNvPr>
          <p:cNvSpPr>
            <a:spLocks noGrp="1"/>
          </p:cNvSpPr>
          <p:nvPr>
            <p:ph sz="quarter" idx="12"/>
          </p:nvPr>
        </p:nvSpPr>
        <p:spPr/>
        <p:txBody>
          <a:bodyPr>
            <a:normAutofit fontScale="92500" lnSpcReduction="20000"/>
          </a:bodyPr>
          <a:lstStyle/>
          <a:p>
            <a:r>
              <a:rPr lang="en-US" dirty="0"/>
              <a:t>For example, perhaps you want to use a properties file to store a welcome message along with the image path of your application’s logo. </a:t>
            </a:r>
          </a:p>
          <a:p>
            <a:r>
              <a:rPr lang="en-US" dirty="0"/>
              <a:t>You provide a method for each in your interface:</a:t>
            </a:r>
          </a:p>
          <a:p>
            <a:r>
              <a:rPr lang="en-US" dirty="0"/>
              <a:t>public interface </a:t>
            </a:r>
            <a:r>
              <a:rPr lang="en-US" dirty="0" err="1"/>
              <a:t>MySettings</a:t>
            </a:r>
            <a:r>
              <a:rPr lang="en-US" dirty="0"/>
              <a:t> extends Constants</a:t>
            </a:r>
          </a:p>
          <a:p>
            <a:r>
              <a:rPr lang="en-US" dirty="0"/>
              <a:t>{</a:t>
            </a:r>
          </a:p>
          <a:p>
            <a:r>
              <a:rPr lang="en-US" dirty="0"/>
              <a:t>String </a:t>
            </a:r>
            <a:r>
              <a:rPr lang="en-US" dirty="0" err="1"/>
              <a:t>welcomeMessage</a:t>
            </a:r>
            <a:r>
              <a:rPr lang="en-US" dirty="0"/>
              <a:t>();</a:t>
            </a:r>
          </a:p>
          <a:p>
            <a:r>
              <a:rPr lang="en-US" dirty="0"/>
              <a:t>String </a:t>
            </a:r>
            <a:r>
              <a:rPr lang="en-US" dirty="0" err="1"/>
              <a:t>logoImage</a:t>
            </a:r>
            <a:r>
              <a:rPr lang="en-US" dirty="0"/>
              <a:t>();</a:t>
            </a:r>
          </a:p>
          <a:p>
            <a:r>
              <a:rPr lang="en-US" dirty="0"/>
              <a:t>}</a:t>
            </a:r>
          </a:p>
          <a:p>
            <a:r>
              <a:rPr lang="en-US" dirty="0"/>
              <a:t>Once you have your interface, you can use GWT to dynamically create an instance of this interface, and it automatically attaches the properties file settings to it.</a:t>
            </a:r>
            <a:endParaRPr lang="en-IN" dirty="0"/>
          </a:p>
        </p:txBody>
      </p:sp>
      <p:sp>
        <p:nvSpPr>
          <p:cNvPr id="3" name="Title 2">
            <a:extLst>
              <a:ext uri="{FF2B5EF4-FFF2-40B4-BE49-F238E27FC236}">
                <a16:creationId xmlns:a16="http://schemas.microsoft.com/office/drawing/2014/main" id="{B1BFE39C-FD13-4928-9020-8EE81A342261}"/>
              </a:ext>
            </a:extLst>
          </p:cNvPr>
          <p:cNvSpPr>
            <a:spLocks noGrp="1"/>
          </p:cNvSpPr>
          <p:nvPr>
            <p:ph type="title"/>
          </p:nvPr>
        </p:nvSpPr>
        <p:spPr>
          <a:xfrm>
            <a:off x="461035" y="141841"/>
            <a:ext cx="8205261" cy="785553"/>
          </a:xfrm>
        </p:spPr>
        <p:txBody>
          <a:bodyPr/>
          <a:lstStyle/>
          <a:p>
            <a:r>
              <a:rPr lang="en-US" dirty="0"/>
              <a:t>Examining GWT’s internationalization and configuration tools</a:t>
            </a:r>
            <a:endParaRPr lang="en-IN" dirty="0"/>
          </a:p>
        </p:txBody>
      </p:sp>
    </p:spTree>
    <p:extLst>
      <p:ext uri="{BB962C8B-B14F-4D97-AF65-F5344CB8AC3E}">
        <p14:creationId xmlns:p14="http://schemas.microsoft.com/office/powerpoint/2010/main" val="4004357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FCCA9E-7A23-44DE-AE89-2DC017050AEE}"/>
              </a:ext>
            </a:extLst>
          </p:cNvPr>
          <p:cNvSpPr>
            <a:spLocks noGrp="1"/>
          </p:cNvSpPr>
          <p:nvPr>
            <p:ph sz="quarter" idx="12"/>
          </p:nvPr>
        </p:nvSpPr>
        <p:spPr>
          <a:xfrm>
            <a:off x="464098" y="1381125"/>
            <a:ext cx="8228012" cy="4824414"/>
          </a:xfrm>
        </p:spPr>
        <p:txBody>
          <a:bodyPr>
            <a:normAutofit fontScale="85000" lnSpcReduction="10000"/>
          </a:bodyPr>
          <a:lstStyle/>
          <a:p>
            <a:r>
              <a:rPr lang="en-US" dirty="0"/>
              <a:t>The Messages interface differs from Constants in that you may specify </a:t>
            </a:r>
            <a:r>
              <a:rPr lang="en-US" dirty="0" err="1"/>
              <a:t>argumentsto</a:t>
            </a:r>
            <a:r>
              <a:rPr lang="en-US" dirty="0"/>
              <a:t> the methods, which are then used to fill placeholders in the </a:t>
            </a:r>
            <a:r>
              <a:rPr lang="en-US" dirty="0" err="1"/>
              <a:t>propertytext</a:t>
            </a:r>
            <a:r>
              <a:rPr lang="en-US" dirty="0"/>
              <a:t>. </a:t>
            </a:r>
          </a:p>
          <a:p>
            <a:r>
              <a:rPr lang="en-US" dirty="0"/>
              <a:t>For example, you may want to alter the previous interface to allow the person’s name to be included in the greeting message.</a:t>
            </a:r>
          </a:p>
          <a:p>
            <a:r>
              <a:rPr lang="en-US" dirty="0"/>
              <a:t>Your properties file might look like the following:</a:t>
            </a:r>
          </a:p>
          <a:p>
            <a:r>
              <a:rPr lang="en-US" dirty="0" err="1"/>
              <a:t>welcomeMessage</a:t>
            </a:r>
            <a:r>
              <a:rPr lang="en-US" dirty="0"/>
              <a:t> = Welcome to my book {0} {1}</a:t>
            </a:r>
          </a:p>
          <a:p>
            <a:r>
              <a:rPr lang="en-US" dirty="0" err="1"/>
              <a:t>logoImage</a:t>
            </a:r>
            <a:r>
              <a:rPr lang="en-US" dirty="0"/>
              <a:t> = /images/logo.jpg</a:t>
            </a:r>
          </a:p>
          <a:p>
            <a:r>
              <a:rPr lang="en-US" dirty="0"/>
              <a:t>The placeholder {0} is used to mark the place where the first variable should be inserted into the message and {1} for the second. The interface you use for Constants needs to be modified to use the Messages interface instead, and you add two arguments to your method:</a:t>
            </a:r>
            <a:endParaRPr lang="en-IN" dirty="0"/>
          </a:p>
        </p:txBody>
      </p:sp>
      <p:sp>
        <p:nvSpPr>
          <p:cNvPr id="3" name="Title 2">
            <a:extLst>
              <a:ext uri="{FF2B5EF4-FFF2-40B4-BE49-F238E27FC236}">
                <a16:creationId xmlns:a16="http://schemas.microsoft.com/office/drawing/2014/main" id="{FE02DBD7-E047-4749-B3E2-5A80CE346A48}"/>
              </a:ext>
            </a:extLst>
          </p:cNvPr>
          <p:cNvSpPr>
            <a:spLocks noGrp="1"/>
          </p:cNvSpPr>
          <p:nvPr>
            <p:ph type="title"/>
          </p:nvPr>
        </p:nvSpPr>
        <p:spPr/>
        <p:txBody>
          <a:bodyPr/>
          <a:lstStyle/>
          <a:p>
            <a:r>
              <a:rPr lang="en-US" dirty="0"/>
              <a:t>Examining GWT’s internationalization and configuration tools</a:t>
            </a:r>
            <a:endParaRPr lang="en-IN" dirty="0"/>
          </a:p>
        </p:txBody>
      </p:sp>
    </p:spTree>
    <p:extLst>
      <p:ext uri="{BB962C8B-B14F-4D97-AF65-F5344CB8AC3E}">
        <p14:creationId xmlns:p14="http://schemas.microsoft.com/office/powerpoint/2010/main" val="2968760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FCCA9E-7A23-44DE-AE89-2DC017050AEE}"/>
              </a:ext>
            </a:extLst>
          </p:cNvPr>
          <p:cNvSpPr>
            <a:spLocks noGrp="1"/>
          </p:cNvSpPr>
          <p:nvPr>
            <p:ph sz="quarter" idx="12"/>
          </p:nvPr>
        </p:nvSpPr>
        <p:spPr>
          <a:xfrm>
            <a:off x="464098" y="1381125"/>
            <a:ext cx="8228012" cy="4824414"/>
          </a:xfrm>
        </p:spPr>
        <p:txBody>
          <a:bodyPr>
            <a:normAutofit/>
          </a:bodyPr>
          <a:lstStyle/>
          <a:p>
            <a:r>
              <a:rPr lang="en-US" dirty="0"/>
              <a:t>public interface </a:t>
            </a:r>
            <a:r>
              <a:rPr lang="en-US" dirty="0" err="1"/>
              <a:t>MySettings</a:t>
            </a:r>
            <a:r>
              <a:rPr lang="en-US" dirty="0"/>
              <a:t> extends Messages</a:t>
            </a:r>
          </a:p>
          <a:p>
            <a:r>
              <a:rPr lang="en-US" dirty="0"/>
              <a:t>{</a:t>
            </a:r>
          </a:p>
          <a:p>
            <a:r>
              <a:rPr lang="en-US" dirty="0"/>
              <a:t>String </a:t>
            </a:r>
            <a:r>
              <a:rPr lang="en-US" dirty="0" err="1"/>
              <a:t>welcomeMessage</a:t>
            </a:r>
            <a:r>
              <a:rPr lang="en-US" dirty="0"/>
              <a:t>(String </a:t>
            </a:r>
            <a:r>
              <a:rPr lang="en-US" dirty="0" err="1"/>
              <a:t>fname</a:t>
            </a:r>
            <a:r>
              <a:rPr lang="en-US" dirty="0"/>
              <a:t>, String </a:t>
            </a:r>
            <a:r>
              <a:rPr lang="en-US" dirty="0" err="1"/>
              <a:t>lname</a:t>
            </a:r>
            <a:r>
              <a:rPr lang="en-US" dirty="0"/>
              <a:t>);</a:t>
            </a:r>
          </a:p>
          <a:p>
            <a:r>
              <a:rPr lang="en-US" dirty="0"/>
              <a:t>String </a:t>
            </a:r>
            <a:r>
              <a:rPr lang="en-US" dirty="0" err="1"/>
              <a:t>logoImage</a:t>
            </a:r>
            <a:r>
              <a:rPr lang="en-US" dirty="0"/>
              <a:t>();</a:t>
            </a:r>
          </a:p>
          <a:p>
            <a:r>
              <a:rPr lang="en-US" dirty="0"/>
              <a:t>}</a:t>
            </a:r>
            <a:endParaRPr lang="en-IN" dirty="0"/>
          </a:p>
        </p:txBody>
      </p:sp>
      <p:sp>
        <p:nvSpPr>
          <p:cNvPr id="3" name="Title 2">
            <a:extLst>
              <a:ext uri="{FF2B5EF4-FFF2-40B4-BE49-F238E27FC236}">
                <a16:creationId xmlns:a16="http://schemas.microsoft.com/office/drawing/2014/main" id="{FE02DBD7-E047-4749-B3E2-5A80CE346A48}"/>
              </a:ext>
            </a:extLst>
          </p:cNvPr>
          <p:cNvSpPr>
            <a:spLocks noGrp="1"/>
          </p:cNvSpPr>
          <p:nvPr>
            <p:ph type="title"/>
          </p:nvPr>
        </p:nvSpPr>
        <p:spPr/>
        <p:txBody>
          <a:bodyPr/>
          <a:lstStyle/>
          <a:p>
            <a:r>
              <a:rPr lang="en-US" dirty="0"/>
              <a:t>Examining GWT’s internationalization and configuration tools</a:t>
            </a:r>
            <a:endParaRPr lang="en-IN" dirty="0"/>
          </a:p>
        </p:txBody>
      </p:sp>
    </p:spTree>
    <p:extLst>
      <p:ext uri="{BB962C8B-B14F-4D97-AF65-F5344CB8AC3E}">
        <p14:creationId xmlns:p14="http://schemas.microsoft.com/office/powerpoint/2010/main" val="3332916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FCCA9E-7A23-44DE-AE89-2DC017050AEE}"/>
              </a:ext>
            </a:extLst>
          </p:cNvPr>
          <p:cNvSpPr>
            <a:spLocks noGrp="1"/>
          </p:cNvSpPr>
          <p:nvPr>
            <p:ph sz="quarter" idx="12"/>
          </p:nvPr>
        </p:nvSpPr>
        <p:spPr>
          <a:xfrm>
            <a:off x="464098" y="1381125"/>
            <a:ext cx="8228012" cy="4824414"/>
          </a:xfrm>
        </p:spPr>
        <p:txBody>
          <a:bodyPr>
            <a:normAutofit fontScale="85000" lnSpcReduction="20000"/>
          </a:bodyPr>
          <a:lstStyle/>
          <a:p>
            <a:r>
              <a:rPr lang="en-US" dirty="0"/>
              <a:t>On the flip side of the coin, there are occasions where the property values are generated dynamically—for example, the details of a specific user. </a:t>
            </a:r>
          </a:p>
          <a:p>
            <a:r>
              <a:rPr lang="en-US" dirty="0"/>
              <a:t>In this case, you need a dynamic runtime mechanism to look up property information. </a:t>
            </a:r>
          </a:p>
          <a:p>
            <a:r>
              <a:rPr lang="en-US" dirty="0"/>
              <a:t>For this purpose, GWT provides a Dictionary class, which doesn’t use properties files.</a:t>
            </a:r>
          </a:p>
          <a:p>
            <a:r>
              <a:rPr lang="en-US" dirty="0"/>
              <a:t>Instead, you can use the Dictionary object to grab settings that have been embedded in the HTML as JavaScript objects:</a:t>
            </a:r>
          </a:p>
          <a:p>
            <a:r>
              <a:rPr lang="en-US" dirty="0"/>
              <a:t>var </a:t>
            </a:r>
            <a:r>
              <a:rPr lang="en-US" dirty="0" err="1"/>
              <a:t>MySettings</a:t>
            </a:r>
            <a:r>
              <a:rPr lang="en-US" dirty="0"/>
              <a:t> = {</a:t>
            </a:r>
          </a:p>
          <a:p>
            <a:r>
              <a:rPr lang="en-US" dirty="0" err="1"/>
              <a:t>welcomeMessage</a:t>
            </a:r>
            <a:r>
              <a:rPr lang="en-US" dirty="0"/>
              <a:t>: "Welcome to my book",</a:t>
            </a:r>
          </a:p>
          <a:p>
            <a:r>
              <a:rPr lang="en-US" dirty="0" err="1"/>
              <a:t>logoImage</a:t>
            </a:r>
            <a:r>
              <a:rPr lang="en-US" dirty="0"/>
              <a:t>: "/images/logo.jpg"</a:t>
            </a:r>
          </a:p>
          <a:p>
            <a:r>
              <a:rPr lang="en-US" dirty="0"/>
              <a:t>};</a:t>
            </a:r>
            <a:endParaRPr lang="en-IN" dirty="0"/>
          </a:p>
        </p:txBody>
      </p:sp>
      <p:sp>
        <p:nvSpPr>
          <p:cNvPr id="3" name="Title 2">
            <a:extLst>
              <a:ext uri="{FF2B5EF4-FFF2-40B4-BE49-F238E27FC236}">
                <a16:creationId xmlns:a16="http://schemas.microsoft.com/office/drawing/2014/main" id="{FE02DBD7-E047-4749-B3E2-5A80CE346A48}"/>
              </a:ext>
            </a:extLst>
          </p:cNvPr>
          <p:cNvSpPr>
            <a:spLocks noGrp="1"/>
          </p:cNvSpPr>
          <p:nvPr>
            <p:ph type="title"/>
          </p:nvPr>
        </p:nvSpPr>
        <p:spPr/>
        <p:txBody>
          <a:bodyPr/>
          <a:lstStyle/>
          <a:p>
            <a:r>
              <a:rPr lang="en-US" dirty="0"/>
              <a:t>Examining GWT’s internationalization and configuration tools</a:t>
            </a:r>
            <a:endParaRPr lang="en-IN" dirty="0"/>
          </a:p>
        </p:txBody>
      </p:sp>
    </p:spTree>
    <p:extLst>
      <p:ext uri="{BB962C8B-B14F-4D97-AF65-F5344CB8AC3E}">
        <p14:creationId xmlns:p14="http://schemas.microsoft.com/office/powerpoint/2010/main" val="1631801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FCCA9E-7A23-44DE-AE89-2DC017050AEE}"/>
              </a:ext>
            </a:extLst>
          </p:cNvPr>
          <p:cNvSpPr>
            <a:spLocks noGrp="1"/>
          </p:cNvSpPr>
          <p:nvPr>
            <p:ph sz="quarter" idx="12"/>
          </p:nvPr>
        </p:nvSpPr>
        <p:spPr>
          <a:xfrm>
            <a:off x="464098" y="1381125"/>
            <a:ext cx="8228012" cy="4824414"/>
          </a:xfrm>
        </p:spPr>
        <p:txBody>
          <a:bodyPr>
            <a:normAutofit lnSpcReduction="10000"/>
          </a:bodyPr>
          <a:lstStyle/>
          <a:p>
            <a:r>
              <a:rPr lang="en-US" dirty="0"/>
              <a:t>In the GWT application, you load the JavaScript object into a Dictionary </a:t>
            </a:r>
            <a:r>
              <a:rPr lang="en-US" dirty="0" err="1"/>
              <a:t>instanceby</a:t>
            </a:r>
            <a:r>
              <a:rPr lang="en-US" dirty="0"/>
              <a:t> using the static method </a:t>
            </a:r>
            <a:r>
              <a:rPr lang="en-US" dirty="0" err="1"/>
              <a:t>Dictionary.getDictionary</a:t>
            </a:r>
            <a:r>
              <a:rPr lang="en-US" dirty="0"/>
              <a:t>(), passing the JavaScript variable name as an argument. </a:t>
            </a:r>
          </a:p>
          <a:p>
            <a:r>
              <a:rPr lang="en-US" dirty="0"/>
              <a:t>You can then use the methods of the returned Dictionary object to get the individual settings. </a:t>
            </a:r>
          </a:p>
          <a:p>
            <a:r>
              <a:rPr lang="en-US" dirty="0"/>
              <a:t>This mechanism is ideal when you want to pass data to your GWT application:</a:t>
            </a:r>
          </a:p>
          <a:p>
            <a:r>
              <a:rPr lang="en-US" dirty="0"/>
              <a:t>Dictionary settings = </a:t>
            </a:r>
            <a:r>
              <a:rPr lang="en-US" dirty="0" err="1"/>
              <a:t>Dictionary.getDictionary</a:t>
            </a:r>
            <a:r>
              <a:rPr lang="en-US" dirty="0"/>
              <a:t>("</a:t>
            </a:r>
            <a:r>
              <a:rPr lang="en-US" dirty="0" err="1"/>
              <a:t>MySettings</a:t>
            </a:r>
            <a:r>
              <a:rPr lang="en-US" dirty="0"/>
              <a:t>");</a:t>
            </a:r>
          </a:p>
          <a:p>
            <a:r>
              <a:rPr lang="en-US" dirty="0"/>
              <a:t>String logo = </a:t>
            </a:r>
            <a:r>
              <a:rPr lang="en-US" dirty="0" err="1"/>
              <a:t>settings.get</a:t>
            </a:r>
            <a:r>
              <a:rPr lang="en-US" dirty="0"/>
              <a:t>("</a:t>
            </a:r>
            <a:r>
              <a:rPr lang="en-US" dirty="0" err="1"/>
              <a:t>logoImage</a:t>
            </a:r>
            <a:r>
              <a:rPr lang="en-US" dirty="0"/>
              <a:t>");</a:t>
            </a:r>
            <a:endParaRPr lang="en-IN" dirty="0"/>
          </a:p>
        </p:txBody>
      </p:sp>
      <p:sp>
        <p:nvSpPr>
          <p:cNvPr id="3" name="Title 2">
            <a:extLst>
              <a:ext uri="{FF2B5EF4-FFF2-40B4-BE49-F238E27FC236}">
                <a16:creationId xmlns:a16="http://schemas.microsoft.com/office/drawing/2014/main" id="{FE02DBD7-E047-4749-B3E2-5A80CE346A48}"/>
              </a:ext>
            </a:extLst>
          </p:cNvPr>
          <p:cNvSpPr>
            <a:spLocks noGrp="1"/>
          </p:cNvSpPr>
          <p:nvPr>
            <p:ph type="title"/>
          </p:nvPr>
        </p:nvSpPr>
        <p:spPr/>
        <p:txBody>
          <a:bodyPr/>
          <a:lstStyle/>
          <a:p>
            <a:r>
              <a:rPr lang="en-US" dirty="0"/>
              <a:t>Examining GWT’s internationalization and configuration tools</a:t>
            </a:r>
            <a:endParaRPr lang="en-IN" dirty="0"/>
          </a:p>
        </p:txBody>
      </p:sp>
    </p:spTree>
    <p:extLst>
      <p:ext uri="{BB962C8B-B14F-4D97-AF65-F5344CB8AC3E}">
        <p14:creationId xmlns:p14="http://schemas.microsoft.com/office/powerpoint/2010/main" val="862378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651132-F124-4542-A79F-FDF26B5665C6}"/>
              </a:ext>
            </a:extLst>
          </p:cNvPr>
          <p:cNvSpPr>
            <a:spLocks noGrp="1"/>
          </p:cNvSpPr>
          <p:nvPr>
            <p:ph sz="quarter" idx="12"/>
          </p:nvPr>
        </p:nvSpPr>
        <p:spPr/>
        <p:txBody>
          <a:bodyPr>
            <a:normAutofit fontScale="92500" lnSpcReduction="10000"/>
          </a:bodyPr>
          <a:lstStyle/>
          <a:p>
            <a:r>
              <a:rPr lang="en-US" dirty="0"/>
              <a:t>Most nontrivial GWT applications need the ability to communicate information between the browser client and the server. </a:t>
            </a:r>
          </a:p>
          <a:p>
            <a:r>
              <a:rPr lang="en-US" dirty="0"/>
              <a:t>For instance, perhaps the application needs to fetch data to display to the user, or to log the user into the application, or to load an external data file. </a:t>
            </a:r>
          </a:p>
          <a:p>
            <a:r>
              <a:rPr lang="en-US" dirty="0"/>
              <a:t>Fortunately, today’s browsers include a special Java- Script object called </a:t>
            </a:r>
            <a:r>
              <a:rPr lang="en-US" dirty="0" err="1"/>
              <a:t>XMLHttpRequest</a:t>
            </a:r>
            <a:r>
              <a:rPr lang="en-US" dirty="0"/>
              <a:t> that allows communication  between the browser and server without forcing a page refresh like traditional HTML forms do.</a:t>
            </a:r>
          </a:p>
          <a:p>
            <a:r>
              <a:rPr lang="en-US" dirty="0"/>
              <a:t>This special JavaScript object is the basis for making browser-based Remote Procedure Calls (RPCs).</a:t>
            </a:r>
            <a:endParaRPr lang="en-IN" dirty="0"/>
          </a:p>
        </p:txBody>
      </p:sp>
      <p:sp>
        <p:nvSpPr>
          <p:cNvPr id="3" name="Title 2">
            <a:extLst>
              <a:ext uri="{FF2B5EF4-FFF2-40B4-BE49-F238E27FC236}">
                <a16:creationId xmlns:a16="http://schemas.microsoft.com/office/drawing/2014/main" id="{D92865CE-D77C-4D7A-B801-5008B5CCE3BF}"/>
              </a:ext>
            </a:extLst>
          </p:cNvPr>
          <p:cNvSpPr>
            <a:spLocks noGrp="1"/>
          </p:cNvSpPr>
          <p:nvPr>
            <p:ph type="title"/>
          </p:nvPr>
        </p:nvSpPr>
        <p:spPr/>
        <p:txBody>
          <a:bodyPr/>
          <a:lstStyle/>
          <a:p>
            <a:r>
              <a:rPr lang="en-US" dirty="0"/>
              <a:t>Calling remote procedures with GWT</a:t>
            </a:r>
            <a:endParaRPr lang="en-IN" dirty="0"/>
          </a:p>
        </p:txBody>
      </p:sp>
    </p:spTree>
    <p:extLst>
      <p:ext uri="{BB962C8B-B14F-4D97-AF65-F5344CB8AC3E}">
        <p14:creationId xmlns:p14="http://schemas.microsoft.com/office/powerpoint/2010/main" val="52070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651132-F124-4542-A79F-FDF26B5665C6}"/>
              </a:ext>
            </a:extLst>
          </p:cNvPr>
          <p:cNvSpPr>
            <a:spLocks noGrp="1"/>
          </p:cNvSpPr>
          <p:nvPr>
            <p:ph sz="quarter" idx="12"/>
          </p:nvPr>
        </p:nvSpPr>
        <p:spPr/>
        <p:txBody>
          <a:bodyPr>
            <a:normAutofit/>
          </a:bodyPr>
          <a:lstStyle/>
          <a:p>
            <a:r>
              <a:rPr lang="en-US" dirty="0"/>
              <a:t>GWT provides two tools that sit on top of the </a:t>
            </a:r>
            <a:r>
              <a:rPr lang="en-US" dirty="0" err="1"/>
              <a:t>XMLHttpRequest</a:t>
            </a:r>
            <a:r>
              <a:rPr lang="en-US" dirty="0"/>
              <a:t> object. </a:t>
            </a:r>
          </a:p>
          <a:p>
            <a:r>
              <a:rPr lang="en-US" dirty="0"/>
              <a:t>The first is the </a:t>
            </a:r>
            <a:r>
              <a:rPr lang="en-US" dirty="0" err="1"/>
              <a:t>RequestBuilder</a:t>
            </a:r>
            <a:r>
              <a:rPr lang="en-US" dirty="0"/>
              <a:t> class, which is essentially a wrapper around this object, although it’s a bit more Java-like in its usage. </a:t>
            </a:r>
          </a:p>
          <a:p>
            <a:r>
              <a:rPr lang="en-US" dirty="0"/>
              <a:t>The second tool, GWT-RPC, is more elaborate and lets you send and receive real Java objects between the client and server. </a:t>
            </a:r>
            <a:endParaRPr lang="en-IN" dirty="0"/>
          </a:p>
        </p:txBody>
      </p:sp>
      <p:sp>
        <p:nvSpPr>
          <p:cNvPr id="3" name="Title 2">
            <a:extLst>
              <a:ext uri="{FF2B5EF4-FFF2-40B4-BE49-F238E27FC236}">
                <a16:creationId xmlns:a16="http://schemas.microsoft.com/office/drawing/2014/main" id="{D92865CE-D77C-4D7A-B801-5008B5CCE3BF}"/>
              </a:ext>
            </a:extLst>
          </p:cNvPr>
          <p:cNvSpPr>
            <a:spLocks noGrp="1"/>
          </p:cNvSpPr>
          <p:nvPr>
            <p:ph type="title"/>
          </p:nvPr>
        </p:nvSpPr>
        <p:spPr/>
        <p:txBody>
          <a:bodyPr/>
          <a:lstStyle/>
          <a:p>
            <a:r>
              <a:rPr lang="en-US" dirty="0"/>
              <a:t>Calling remote procedures with GWT</a:t>
            </a:r>
            <a:endParaRPr lang="en-IN" dirty="0"/>
          </a:p>
        </p:txBody>
      </p:sp>
    </p:spTree>
    <p:extLst>
      <p:ext uri="{BB962C8B-B14F-4D97-AF65-F5344CB8AC3E}">
        <p14:creationId xmlns:p14="http://schemas.microsoft.com/office/powerpoint/2010/main" val="3961299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7D7C22-DD5D-47F2-B85A-BD02DD13BFBD}"/>
              </a:ext>
            </a:extLst>
          </p:cNvPr>
          <p:cNvSpPr>
            <a:spLocks noGrp="1"/>
          </p:cNvSpPr>
          <p:nvPr>
            <p:ph sz="quarter" idx="12"/>
          </p:nvPr>
        </p:nvSpPr>
        <p:spPr/>
        <p:txBody>
          <a:bodyPr>
            <a:normAutofit fontScale="92500" lnSpcReduction="10000"/>
          </a:bodyPr>
          <a:lstStyle/>
          <a:p>
            <a:r>
              <a:rPr lang="en-US" dirty="0"/>
              <a:t>The Request Builder class lets you create a request to be submitted to the server, gives you the ability to fire off the request, and provides access to the results sent back from the server. String </a:t>
            </a:r>
            <a:r>
              <a:rPr lang="en-US" dirty="0" err="1"/>
              <a:t>url</a:t>
            </a:r>
            <a:r>
              <a:rPr lang="en-US" dirty="0"/>
              <a:t> = "/service/search";</a:t>
            </a:r>
          </a:p>
          <a:p>
            <a:r>
              <a:rPr lang="en-US" dirty="0" err="1"/>
              <a:t>RequestBuilder</a:t>
            </a:r>
            <a:r>
              <a:rPr lang="en-US" dirty="0"/>
              <a:t> </a:t>
            </a:r>
            <a:r>
              <a:rPr lang="en-US" dirty="0" err="1"/>
              <a:t>rb</a:t>
            </a:r>
            <a:r>
              <a:rPr lang="en-US" dirty="0"/>
              <a:t> = new </a:t>
            </a:r>
            <a:r>
              <a:rPr lang="en-US" dirty="0" err="1"/>
              <a:t>RequestBuilder</a:t>
            </a:r>
            <a:r>
              <a:rPr lang="en-US" dirty="0"/>
              <a:t>(</a:t>
            </a:r>
            <a:r>
              <a:rPr lang="en-US" dirty="0" err="1"/>
              <a:t>RequestBuilder.GET</a:t>
            </a:r>
            <a:r>
              <a:rPr lang="en-US" dirty="0"/>
              <a:t>, </a:t>
            </a:r>
            <a:r>
              <a:rPr lang="en-US" dirty="0" err="1"/>
              <a:t>url</a:t>
            </a:r>
            <a:r>
              <a:rPr lang="en-US" dirty="0"/>
              <a:t>);</a:t>
            </a:r>
          </a:p>
          <a:p>
            <a:r>
              <a:rPr lang="en-US" dirty="0"/>
              <a:t>try {</a:t>
            </a:r>
          </a:p>
          <a:p>
            <a:r>
              <a:rPr lang="en-US" dirty="0"/>
              <a:t>Request </a:t>
            </a:r>
            <a:r>
              <a:rPr lang="en-US" dirty="0" err="1"/>
              <a:t>request</a:t>
            </a:r>
            <a:r>
              <a:rPr lang="en-US" dirty="0"/>
              <a:t> = </a:t>
            </a:r>
            <a:r>
              <a:rPr lang="en-US" dirty="0" err="1"/>
              <a:t>rb.sendRequest</a:t>
            </a:r>
            <a:r>
              <a:rPr lang="en-US" dirty="0"/>
              <a:t>("term=</a:t>
            </a:r>
            <a:r>
              <a:rPr lang="en-US" dirty="0" err="1"/>
              <a:t>GWT+in+Action</a:t>
            </a:r>
            <a:r>
              <a:rPr lang="en-US" dirty="0"/>
              <a:t>",</a:t>
            </a:r>
          </a:p>
          <a:p>
            <a:r>
              <a:rPr lang="en-US" dirty="0"/>
              <a:t>new </a:t>
            </a:r>
            <a:r>
              <a:rPr lang="en-US" dirty="0" err="1"/>
              <a:t>RequestCallback</a:t>
            </a:r>
            <a:r>
              <a:rPr lang="en-US" dirty="0"/>
              <a:t>() {</a:t>
            </a:r>
          </a:p>
          <a:p>
            <a:r>
              <a:rPr lang="en-US" dirty="0"/>
              <a:t>public void </a:t>
            </a:r>
            <a:r>
              <a:rPr lang="en-US" dirty="0" err="1"/>
              <a:t>onResponseReceived</a:t>
            </a:r>
            <a:r>
              <a:rPr lang="en-US" dirty="0"/>
              <a:t> (Request req, Response res)</a:t>
            </a:r>
          </a:p>
          <a:p>
            <a:endParaRPr lang="en-US" dirty="0"/>
          </a:p>
          <a:p>
            <a:endParaRPr lang="en-IN" dirty="0"/>
          </a:p>
        </p:txBody>
      </p:sp>
      <p:sp>
        <p:nvSpPr>
          <p:cNvPr id="3" name="Title 2">
            <a:extLst>
              <a:ext uri="{FF2B5EF4-FFF2-40B4-BE49-F238E27FC236}">
                <a16:creationId xmlns:a16="http://schemas.microsoft.com/office/drawing/2014/main" id="{93064CD2-8C19-41BC-B66A-9181D2888DC8}"/>
              </a:ext>
            </a:extLst>
          </p:cNvPr>
          <p:cNvSpPr>
            <a:spLocks noGrp="1"/>
          </p:cNvSpPr>
          <p:nvPr>
            <p:ph type="title"/>
          </p:nvPr>
        </p:nvSpPr>
        <p:spPr/>
        <p:txBody>
          <a:bodyPr/>
          <a:lstStyle/>
          <a:p>
            <a:r>
              <a:rPr lang="en-US" dirty="0"/>
              <a:t>Making RPC requests with </a:t>
            </a:r>
            <a:r>
              <a:rPr lang="en-US" dirty="0" err="1"/>
              <a:t>RequestBuilder</a:t>
            </a:r>
            <a:endParaRPr lang="en-IN" dirty="0"/>
          </a:p>
        </p:txBody>
      </p:sp>
    </p:spTree>
    <p:extLst>
      <p:ext uri="{BB962C8B-B14F-4D97-AF65-F5344CB8AC3E}">
        <p14:creationId xmlns:p14="http://schemas.microsoft.com/office/powerpoint/2010/main" val="684929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CA23ED-312D-4EF4-B73E-DA4CBF2B2209}"/>
              </a:ext>
            </a:extLst>
          </p:cNvPr>
          <p:cNvSpPr>
            <a:spLocks noGrp="1"/>
          </p:cNvSpPr>
          <p:nvPr>
            <p:ph sz="quarter" idx="12"/>
          </p:nvPr>
        </p:nvSpPr>
        <p:spPr/>
        <p:txBody>
          <a:bodyPr/>
          <a:lstStyle/>
          <a:p>
            <a:endParaRPr lang="en-IN" dirty="0"/>
          </a:p>
          <a:p>
            <a:r>
              <a:rPr lang="en-IN" dirty="0"/>
              <a:t>Minimum java 8</a:t>
            </a:r>
          </a:p>
          <a:p>
            <a:r>
              <a:rPr lang="en-IN" dirty="0"/>
              <a:t>Eclipse 2019 JEE</a:t>
            </a:r>
          </a:p>
          <a:p>
            <a:r>
              <a:rPr lang="en-IN" dirty="0"/>
              <a:t>maven 3.6</a:t>
            </a:r>
          </a:p>
          <a:p>
            <a:r>
              <a:rPr lang="en-IN" dirty="0"/>
              <a:t>GWT 2.9 </a:t>
            </a:r>
          </a:p>
        </p:txBody>
      </p:sp>
      <p:sp>
        <p:nvSpPr>
          <p:cNvPr id="3" name="Title 2">
            <a:extLst>
              <a:ext uri="{FF2B5EF4-FFF2-40B4-BE49-F238E27FC236}">
                <a16:creationId xmlns:a16="http://schemas.microsoft.com/office/drawing/2014/main" id="{183B1849-1049-445F-A848-4566F9A1172A}"/>
              </a:ext>
            </a:extLst>
          </p:cNvPr>
          <p:cNvSpPr>
            <a:spLocks noGrp="1"/>
          </p:cNvSpPr>
          <p:nvPr>
            <p:ph type="title"/>
          </p:nvPr>
        </p:nvSpPr>
        <p:spPr/>
        <p:txBody>
          <a:bodyPr/>
          <a:lstStyle/>
          <a:p>
            <a:r>
              <a:rPr lang="en-IN" dirty="0"/>
              <a:t>Software Requirements</a:t>
            </a:r>
            <a:br>
              <a:rPr lang="en-IN" dirty="0"/>
            </a:br>
            <a:endParaRPr lang="en-IN" dirty="0"/>
          </a:p>
        </p:txBody>
      </p:sp>
    </p:spTree>
    <p:extLst>
      <p:ext uri="{BB962C8B-B14F-4D97-AF65-F5344CB8AC3E}">
        <p14:creationId xmlns:p14="http://schemas.microsoft.com/office/powerpoint/2010/main" val="1450981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7D7C22-DD5D-47F2-B85A-BD02DD13BFBD}"/>
              </a:ext>
            </a:extLst>
          </p:cNvPr>
          <p:cNvSpPr>
            <a:spLocks noGrp="1"/>
          </p:cNvSpPr>
          <p:nvPr>
            <p:ph sz="quarter" idx="12"/>
          </p:nvPr>
        </p:nvSpPr>
        <p:spPr/>
        <p:txBody>
          <a:bodyPr>
            <a:normAutofit fontScale="92500" lnSpcReduction="10000"/>
          </a:bodyPr>
          <a:lstStyle/>
          <a:p>
            <a:r>
              <a:rPr lang="en-US" dirty="0"/>
              <a:t>// process here</a:t>
            </a:r>
          </a:p>
          <a:p>
            <a:r>
              <a:rPr lang="en-US" dirty="0"/>
              <a:t>}</a:t>
            </a:r>
          </a:p>
          <a:p>
            <a:r>
              <a:rPr lang="en-US" dirty="0"/>
              <a:t>public void </a:t>
            </a:r>
            <a:r>
              <a:rPr lang="en-US" dirty="0" err="1"/>
              <a:t>onError</a:t>
            </a:r>
            <a:r>
              <a:rPr lang="en-US" dirty="0"/>
              <a:t> (Request req, Throwable exception) {</a:t>
            </a:r>
          </a:p>
          <a:p>
            <a:r>
              <a:rPr lang="en-US" dirty="0"/>
              <a:t>// handle error here</a:t>
            </a:r>
          </a:p>
          <a:p>
            <a:r>
              <a:rPr lang="en-US" dirty="0"/>
              <a:t>}</a:t>
            </a:r>
          </a:p>
          <a:p>
            <a:r>
              <a:rPr lang="en-US" dirty="0"/>
              <a:t>});</a:t>
            </a:r>
          </a:p>
          <a:p>
            <a:r>
              <a:rPr lang="en-US" dirty="0"/>
              <a:t>}</a:t>
            </a:r>
          </a:p>
          <a:p>
            <a:r>
              <a:rPr lang="en-US" dirty="0"/>
              <a:t>catch (</a:t>
            </a:r>
            <a:r>
              <a:rPr lang="en-US" dirty="0" err="1"/>
              <a:t>RequestException</a:t>
            </a:r>
            <a:r>
              <a:rPr lang="en-US" dirty="0"/>
              <a:t> e) {</a:t>
            </a:r>
          </a:p>
          <a:p>
            <a:r>
              <a:rPr lang="en-US" dirty="0"/>
              <a:t>// handle exception here</a:t>
            </a:r>
          </a:p>
          <a:p>
            <a:r>
              <a:rPr lang="en-US" dirty="0"/>
              <a:t>}</a:t>
            </a:r>
          </a:p>
          <a:p>
            <a:endParaRPr lang="en-IN" dirty="0"/>
          </a:p>
        </p:txBody>
      </p:sp>
      <p:sp>
        <p:nvSpPr>
          <p:cNvPr id="3" name="Title 2">
            <a:extLst>
              <a:ext uri="{FF2B5EF4-FFF2-40B4-BE49-F238E27FC236}">
                <a16:creationId xmlns:a16="http://schemas.microsoft.com/office/drawing/2014/main" id="{93064CD2-8C19-41BC-B66A-9181D2888DC8}"/>
              </a:ext>
            </a:extLst>
          </p:cNvPr>
          <p:cNvSpPr>
            <a:spLocks noGrp="1"/>
          </p:cNvSpPr>
          <p:nvPr>
            <p:ph type="title"/>
          </p:nvPr>
        </p:nvSpPr>
        <p:spPr/>
        <p:txBody>
          <a:bodyPr/>
          <a:lstStyle/>
          <a:p>
            <a:r>
              <a:rPr lang="en-US" dirty="0"/>
              <a:t>Making RPC requests with </a:t>
            </a:r>
            <a:r>
              <a:rPr lang="en-US" dirty="0" err="1"/>
              <a:t>RequestBuilder</a:t>
            </a:r>
            <a:endParaRPr lang="en-IN" dirty="0"/>
          </a:p>
        </p:txBody>
      </p:sp>
    </p:spTree>
    <p:extLst>
      <p:ext uri="{BB962C8B-B14F-4D97-AF65-F5344CB8AC3E}">
        <p14:creationId xmlns:p14="http://schemas.microsoft.com/office/powerpoint/2010/main" val="2373027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43A529-1FD8-4382-A33B-D4767A3C8FF6}"/>
              </a:ext>
            </a:extLst>
          </p:cNvPr>
          <p:cNvSpPr>
            <a:spLocks noGrp="1"/>
          </p:cNvSpPr>
          <p:nvPr>
            <p:ph sz="quarter" idx="12"/>
          </p:nvPr>
        </p:nvSpPr>
        <p:spPr>
          <a:xfrm>
            <a:off x="457201" y="1381125"/>
            <a:ext cx="8228012" cy="1277234"/>
          </a:xfrm>
        </p:spPr>
        <p:txBody>
          <a:bodyPr/>
          <a:lstStyle/>
          <a:p>
            <a:r>
              <a:rPr lang="en-US" dirty="0"/>
              <a:t>The GWT-RPC mechanism lets you send Java objects between the client and server with only a little additional work on both the client and server sides.</a:t>
            </a:r>
          </a:p>
        </p:txBody>
      </p:sp>
      <p:sp>
        <p:nvSpPr>
          <p:cNvPr id="3" name="Title 2">
            <a:extLst>
              <a:ext uri="{FF2B5EF4-FFF2-40B4-BE49-F238E27FC236}">
                <a16:creationId xmlns:a16="http://schemas.microsoft.com/office/drawing/2014/main" id="{EFFC7439-4F94-4BC3-B017-5F85BA09CCCB}"/>
              </a:ext>
            </a:extLst>
          </p:cNvPr>
          <p:cNvSpPr>
            <a:spLocks noGrp="1"/>
          </p:cNvSpPr>
          <p:nvPr>
            <p:ph type="title"/>
          </p:nvPr>
        </p:nvSpPr>
        <p:spPr/>
        <p:txBody>
          <a:bodyPr/>
          <a:lstStyle/>
          <a:p>
            <a:r>
              <a:rPr lang="en-IN" dirty="0"/>
              <a:t>Communicating with GWT-RPC</a:t>
            </a:r>
          </a:p>
        </p:txBody>
      </p:sp>
      <p:pic>
        <p:nvPicPr>
          <p:cNvPr id="5" name="Picture 4">
            <a:extLst>
              <a:ext uri="{FF2B5EF4-FFF2-40B4-BE49-F238E27FC236}">
                <a16:creationId xmlns:a16="http://schemas.microsoft.com/office/drawing/2014/main" id="{CA08D77A-C032-45E8-B4C7-6BF59CC98650}"/>
              </a:ext>
            </a:extLst>
          </p:cNvPr>
          <p:cNvPicPr>
            <a:picLocks noChangeAspect="1"/>
          </p:cNvPicPr>
          <p:nvPr/>
        </p:nvPicPr>
        <p:blipFill>
          <a:blip r:embed="rId2"/>
          <a:stretch>
            <a:fillRect/>
          </a:stretch>
        </p:blipFill>
        <p:spPr>
          <a:xfrm>
            <a:off x="599038" y="2719500"/>
            <a:ext cx="8176452" cy="1503593"/>
          </a:xfrm>
          <a:prstGeom prst="rect">
            <a:avLst/>
          </a:prstGeom>
        </p:spPr>
      </p:pic>
      <p:pic>
        <p:nvPicPr>
          <p:cNvPr id="7" name="Picture 6">
            <a:extLst>
              <a:ext uri="{FF2B5EF4-FFF2-40B4-BE49-F238E27FC236}">
                <a16:creationId xmlns:a16="http://schemas.microsoft.com/office/drawing/2014/main" id="{3FAB8FFB-3424-4A2A-873B-E829A274522A}"/>
              </a:ext>
            </a:extLst>
          </p:cNvPr>
          <p:cNvPicPr>
            <a:picLocks noChangeAspect="1"/>
          </p:cNvPicPr>
          <p:nvPr/>
        </p:nvPicPr>
        <p:blipFill>
          <a:blip r:embed="rId3"/>
          <a:stretch>
            <a:fillRect/>
          </a:stretch>
        </p:blipFill>
        <p:spPr>
          <a:xfrm>
            <a:off x="1171875" y="4392891"/>
            <a:ext cx="6642947" cy="2158738"/>
          </a:xfrm>
          <a:prstGeom prst="rect">
            <a:avLst/>
          </a:prstGeom>
        </p:spPr>
      </p:pic>
    </p:spTree>
    <p:extLst>
      <p:ext uri="{BB962C8B-B14F-4D97-AF65-F5344CB8AC3E}">
        <p14:creationId xmlns:p14="http://schemas.microsoft.com/office/powerpoint/2010/main" val="1606756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13E509-0408-4D32-83E3-1F9B0F8D8F02}"/>
              </a:ext>
            </a:extLst>
          </p:cNvPr>
          <p:cNvSpPr>
            <a:spLocks noGrp="1"/>
          </p:cNvSpPr>
          <p:nvPr>
            <p:ph sz="quarter" idx="12"/>
          </p:nvPr>
        </p:nvSpPr>
        <p:spPr/>
        <p:txBody>
          <a:bodyPr/>
          <a:lstStyle/>
          <a:p>
            <a:r>
              <a:rPr lang="en-US" dirty="0"/>
              <a:t>GWT takes advantage of the fact that modern browsers have the ability to parse XML and create a DOM tree. </a:t>
            </a:r>
          </a:p>
          <a:p>
            <a:r>
              <a:rPr lang="en-US" dirty="0"/>
              <a:t>Because the parsing is done by the browser and not by GWT, you get the performance benefit of native code execution. </a:t>
            </a:r>
          </a:p>
          <a:p>
            <a:r>
              <a:rPr lang="en-US" dirty="0"/>
              <a:t>This code sample shows you how the </a:t>
            </a:r>
            <a:r>
              <a:rPr lang="en-US" dirty="0" err="1"/>
              <a:t>XMLParser</a:t>
            </a:r>
            <a:r>
              <a:rPr lang="en-US" dirty="0"/>
              <a:t> is used to create a Document object, through which the entire DOM tree can be traversed:</a:t>
            </a:r>
            <a:endParaRPr lang="en-IN" dirty="0"/>
          </a:p>
        </p:txBody>
      </p:sp>
      <p:sp>
        <p:nvSpPr>
          <p:cNvPr id="3" name="Title 2">
            <a:extLst>
              <a:ext uri="{FF2B5EF4-FFF2-40B4-BE49-F238E27FC236}">
                <a16:creationId xmlns:a16="http://schemas.microsoft.com/office/drawing/2014/main" id="{51101707-6AFE-431E-A385-D23600FBDB70}"/>
              </a:ext>
            </a:extLst>
          </p:cNvPr>
          <p:cNvSpPr>
            <a:spLocks noGrp="1"/>
          </p:cNvSpPr>
          <p:nvPr>
            <p:ph type="title"/>
          </p:nvPr>
        </p:nvSpPr>
        <p:spPr/>
        <p:txBody>
          <a:bodyPr/>
          <a:lstStyle/>
          <a:p>
            <a:r>
              <a:rPr lang="en-IN" dirty="0"/>
              <a:t>Investigating GWT’s XML parser</a:t>
            </a:r>
          </a:p>
        </p:txBody>
      </p:sp>
    </p:spTree>
    <p:extLst>
      <p:ext uri="{BB962C8B-B14F-4D97-AF65-F5344CB8AC3E}">
        <p14:creationId xmlns:p14="http://schemas.microsoft.com/office/powerpoint/2010/main" val="1463432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01707-6AFE-431E-A385-D23600FBDB70}"/>
              </a:ext>
            </a:extLst>
          </p:cNvPr>
          <p:cNvSpPr>
            <a:spLocks noGrp="1"/>
          </p:cNvSpPr>
          <p:nvPr>
            <p:ph type="title"/>
          </p:nvPr>
        </p:nvSpPr>
        <p:spPr/>
        <p:txBody>
          <a:bodyPr/>
          <a:lstStyle/>
          <a:p>
            <a:r>
              <a:rPr lang="en-IN" dirty="0"/>
              <a:t>Investigating GWT’s XML parser</a:t>
            </a:r>
          </a:p>
        </p:txBody>
      </p:sp>
      <p:pic>
        <p:nvPicPr>
          <p:cNvPr id="7" name="Picture 6">
            <a:extLst>
              <a:ext uri="{FF2B5EF4-FFF2-40B4-BE49-F238E27FC236}">
                <a16:creationId xmlns:a16="http://schemas.microsoft.com/office/drawing/2014/main" id="{6FBCD21D-B7F5-4EA3-A1D5-DDC96176480B}"/>
              </a:ext>
            </a:extLst>
          </p:cNvPr>
          <p:cNvPicPr>
            <a:picLocks noChangeAspect="1"/>
          </p:cNvPicPr>
          <p:nvPr/>
        </p:nvPicPr>
        <p:blipFill>
          <a:blip r:embed="rId2"/>
          <a:stretch>
            <a:fillRect/>
          </a:stretch>
        </p:blipFill>
        <p:spPr>
          <a:xfrm>
            <a:off x="461035" y="2478898"/>
            <a:ext cx="8468915" cy="2281638"/>
          </a:xfrm>
          <a:prstGeom prst="rect">
            <a:avLst/>
          </a:prstGeom>
        </p:spPr>
      </p:pic>
    </p:spTree>
    <p:extLst>
      <p:ext uri="{BB962C8B-B14F-4D97-AF65-F5344CB8AC3E}">
        <p14:creationId xmlns:p14="http://schemas.microsoft.com/office/powerpoint/2010/main" val="2045410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587377-4C85-412A-8622-A82F626E7B23}"/>
              </a:ext>
            </a:extLst>
          </p:cNvPr>
          <p:cNvSpPr>
            <a:spLocks noGrp="1"/>
          </p:cNvSpPr>
          <p:nvPr>
            <p:ph sz="quarter" idx="12"/>
          </p:nvPr>
        </p:nvSpPr>
        <p:spPr/>
        <p:txBody>
          <a:bodyPr>
            <a:normAutofit fontScale="85000" lnSpcReduction="20000"/>
          </a:bodyPr>
          <a:lstStyle/>
          <a:p>
            <a:r>
              <a:rPr lang="en-US" dirty="0"/>
              <a:t>One of the valid complaints about rich Internet applications is that they break the browser’s Back button. </a:t>
            </a:r>
          </a:p>
          <a:p>
            <a:r>
              <a:rPr lang="en-US" dirty="0"/>
              <a:t>What we mean is that if you replace a piece of content on the web page dynamically with JavaScript, the browser doesn’t count that as a page change. </a:t>
            </a:r>
          </a:p>
          <a:p>
            <a:r>
              <a:rPr lang="en-US" dirty="0"/>
              <a:t>Often, the user sees the content of the page change, so they assume they can click the Back button in the browser to get back to the previous content; but their assumption is false. </a:t>
            </a:r>
          </a:p>
          <a:p>
            <a:r>
              <a:rPr lang="en-US" dirty="0"/>
              <a:t>This behavior is due to the fact that changing the content of a page programmatically is fairly new to many users, and they don’t understand it. </a:t>
            </a:r>
          </a:p>
          <a:p>
            <a:r>
              <a:rPr lang="en-US" dirty="0"/>
              <a:t>To provide a solid user experience, we need to write the application so that the back button behaves in a manner that the user expects</a:t>
            </a:r>
            <a:endParaRPr lang="en-IN" dirty="0"/>
          </a:p>
        </p:txBody>
      </p:sp>
      <p:sp>
        <p:nvSpPr>
          <p:cNvPr id="3" name="Title 2">
            <a:extLst>
              <a:ext uri="{FF2B5EF4-FFF2-40B4-BE49-F238E27FC236}">
                <a16:creationId xmlns:a16="http://schemas.microsoft.com/office/drawing/2014/main" id="{A967E60D-B75E-45A3-B87F-E100897CFE64}"/>
              </a:ext>
            </a:extLst>
          </p:cNvPr>
          <p:cNvSpPr>
            <a:spLocks noGrp="1"/>
          </p:cNvSpPr>
          <p:nvPr>
            <p:ph type="title"/>
          </p:nvPr>
        </p:nvSpPr>
        <p:spPr/>
        <p:txBody>
          <a:bodyPr/>
          <a:lstStyle/>
          <a:p>
            <a:r>
              <a:rPr lang="en-IN" dirty="0"/>
              <a:t>Managing the browser history</a:t>
            </a:r>
          </a:p>
        </p:txBody>
      </p:sp>
    </p:spTree>
    <p:extLst>
      <p:ext uri="{BB962C8B-B14F-4D97-AF65-F5344CB8AC3E}">
        <p14:creationId xmlns:p14="http://schemas.microsoft.com/office/powerpoint/2010/main" val="1598933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587377-4C85-412A-8622-A82F626E7B23}"/>
              </a:ext>
            </a:extLst>
          </p:cNvPr>
          <p:cNvSpPr>
            <a:spLocks noGrp="1"/>
          </p:cNvSpPr>
          <p:nvPr>
            <p:ph sz="quarter" idx="12"/>
          </p:nvPr>
        </p:nvSpPr>
        <p:spPr/>
        <p:txBody>
          <a:bodyPr>
            <a:normAutofit fontScale="85000" lnSpcReduction="10000"/>
          </a:bodyPr>
          <a:lstStyle/>
          <a:p>
            <a:r>
              <a:rPr lang="en-US" dirty="0"/>
              <a:t>The popular solution to this problem tends to be a little complicated to implement and use. It requires adding a hidden frame to your page and doing some amount of scripting to get it to work. </a:t>
            </a:r>
          </a:p>
          <a:p>
            <a:r>
              <a:rPr lang="en-US" dirty="0"/>
              <a:t>In the case of GWT, all the hard work has been done for you. </a:t>
            </a:r>
          </a:p>
          <a:p>
            <a:r>
              <a:rPr lang="en-US" dirty="0"/>
              <a:t>To access it, you need to write an event handler that implements the </a:t>
            </a:r>
            <a:r>
              <a:rPr lang="en-US" dirty="0" err="1"/>
              <a:t>HistoryListener</a:t>
            </a:r>
            <a:r>
              <a:rPr lang="en-US" dirty="0"/>
              <a:t> interface and register it with the History object.</a:t>
            </a:r>
          </a:p>
          <a:p>
            <a:r>
              <a:rPr lang="en-US" dirty="0"/>
              <a:t>Here you register an instance of a user defined class </a:t>
            </a:r>
            <a:r>
              <a:rPr lang="en-US" dirty="0" err="1"/>
              <a:t>MyHistoryListener</a:t>
            </a:r>
            <a:r>
              <a:rPr lang="en-US" dirty="0"/>
              <a:t>:</a:t>
            </a:r>
          </a:p>
          <a:p>
            <a:r>
              <a:rPr lang="en-US" dirty="0" err="1"/>
              <a:t>History.addHistoryListener</a:t>
            </a:r>
            <a:r>
              <a:rPr lang="en-US" dirty="0"/>
              <a:t>(new </a:t>
            </a:r>
            <a:r>
              <a:rPr lang="en-US" dirty="0" err="1"/>
              <a:t>MyHistoryListener</a:t>
            </a:r>
            <a:r>
              <a:rPr lang="en-US" dirty="0"/>
              <a:t>());</a:t>
            </a:r>
          </a:p>
          <a:p>
            <a:r>
              <a:rPr lang="en-US" dirty="0"/>
              <a:t>With the listener registered, you can emulate a page change by creating a new history token.</a:t>
            </a:r>
            <a:endParaRPr lang="en-IN" dirty="0"/>
          </a:p>
        </p:txBody>
      </p:sp>
      <p:sp>
        <p:nvSpPr>
          <p:cNvPr id="3" name="Title 2">
            <a:extLst>
              <a:ext uri="{FF2B5EF4-FFF2-40B4-BE49-F238E27FC236}">
                <a16:creationId xmlns:a16="http://schemas.microsoft.com/office/drawing/2014/main" id="{A967E60D-B75E-45A3-B87F-E100897CFE64}"/>
              </a:ext>
            </a:extLst>
          </p:cNvPr>
          <p:cNvSpPr>
            <a:spLocks noGrp="1"/>
          </p:cNvSpPr>
          <p:nvPr>
            <p:ph type="title"/>
          </p:nvPr>
        </p:nvSpPr>
        <p:spPr/>
        <p:txBody>
          <a:bodyPr/>
          <a:lstStyle/>
          <a:p>
            <a:r>
              <a:rPr lang="en-IN" dirty="0"/>
              <a:t>Managing the browser history</a:t>
            </a:r>
          </a:p>
        </p:txBody>
      </p:sp>
    </p:spTree>
    <p:extLst>
      <p:ext uri="{BB962C8B-B14F-4D97-AF65-F5344CB8AC3E}">
        <p14:creationId xmlns:p14="http://schemas.microsoft.com/office/powerpoint/2010/main" val="2892497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587377-4C85-412A-8622-A82F626E7B23}"/>
              </a:ext>
            </a:extLst>
          </p:cNvPr>
          <p:cNvSpPr>
            <a:spLocks noGrp="1"/>
          </p:cNvSpPr>
          <p:nvPr>
            <p:ph sz="quarter" idx="12"/>
          </p:nvPr>
        </p:nvSpPr>
        <p:spPr/>
        <p:txBody>
          <a:bodyPr>
            <a:normAutofit lnSpcReduction="10000"/>
          </a:bodyPr>
          <a:lstStyle/>
          <a:p>
            <a:r>
              <a:rPr lang="en-US" dirty="0"/>
              <a:t>For example, you might create a token overview for the page with information about your company and a token reports for a different page showing reporting information.</a:t>
            </a:r>
          </a:p>
          <a:p>
            <a:r>
              <a:rPr lang="en-US" dirty="0"/>
              <a:t>Note that when we say page, we don’t mean that the browser is loading a different URL. </a:t>
            </a:r>
          </a:p>
          <a:p>
            <a:r>
              <a:rPr lang="en-US" dirty="0"/>
              <a:t>This is GWT, after all, so a page can be content loaded by selecting a tab on a </a:t>
            </a:r>
            <a:r>
              <a:rPr lang="en-US" dirty="0" err="1"/>
              <a:t>TabPanel</a:t>
            </a:r>
            <a:r>
              <a:rPr lang="en-US" dirty="0"/>
              <a:t> or selecting an option from a </a:t>
            </a:r>
            <a:r>
              <a:rPr lang="en-US" dirty="0" err="1"/>
              <a:t>MenuBar</a:t>
            </a:r>
            <a:r>
              <a:rPr lang="en-US" dirty="0"/>
              <a:t>:</a:t>
            </a:r>
          </a:p>
          <a:p>
            <a:r>
              <a:rPr lang="en-US" dirty="0" err="1"/>
              <a:t>History.newItem</a:t>
            </a:r>
            <a:r>
              <a:rPr lang="en-US" dirty="0"/>
              <a:t>("overview");</a:t>
            </a:r>
          </a:p>
          <a:p>
            <a:r>
              <a:rPr lang="en-US" dirty="0" err="1"/>
              <a:t>History.newItem</a:t>
            </a:r>
            <a:r>
              <a:rPr lang="en-US" dirty="0"/>
              <a:t>("reports");</a:t>
            </a:r>
            <a:endParaRPr lang="en-IN" dirty="0"/>
          </a:p>
        </p:txBody>
      </p:sp>
      <p:sp>
        <p:nvSpPr>
          <p:cNvPr id="3" name="Title 2">
            <a:extLst>
              <a:ext uri="{FF2B5EF4-FFF2-40B4-BE49-F238E27FC236}">
                <a16:creationId xmlns:a16="http://schemas.microsoft.com/office/drawing/2014/main" id="{A967E60D-B75E-45A3-B87F-E100897CFE64}"/>
              </a:ext>
            </a:extLst>
          </p:cNvPr>
          <p:cNvSpPr>
            <a:spLocks noGrp="1"/>
          </p:cNvSpPr>
          <p:nvPr>
            <p:ph type="title"/>
          </p:nvPr>
        </p:nvSpPr>
        <p:spPr/>
        <p:txBody>
          <a:bodyPr/>
          <a:lstStyle/>
          <a:p>
            <a:r>
              <a:rPr lang="en-IN" dirty="0"/>
              <a:t>Managing the browser history</a:t>
            </a:r>
          </a:p>
        </p:txBody>
      </p:sp>
    </p:spTree>
    <p:extLst>
      <p:ext uri="{BB962C8B-B14F-4D97-AF65-F5344CB8AC3E}">
        <p14:creationId xmlns:p14="http://schemas.microsoft.com/office/powerpoint/2010/main" val="870265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587377-4C85-412A-8622-A82F626E7B23}"/>
              </a:ext>
            </a:extLst>
          </p:cNvPr>
          <p:cNvSpPr>
            <a:spLocks noGrp="1"/>
          </p:cNvSpPr>
          <p:nvPr>
            <p:ph sz="quarter" idx="12"/>
          </p:nvPr>
        </p:nvSpPr>
        <p:spPr/>
        <p:txBody>
          <a:bodyPr>
            <a:normAutofit/>
          </a:bodyPr>
          <a:lstStyle/>
          <a:p>
            <a:r>
              <a:rPr lang="en-US" dirty="0"/>
              <a:t>Creating a new token does two things. First, it invisibly loads a hidden frame on the web page with a new page. </a:t>
            </a:r>
          </a:p>
          <a:p>
            <a:r>
              <a:rPr lang="en-US" dirty="0"/>
              <a:t>Because the hidden frame is loaded with a different page, the browser counts this as a new page view and adds it to the browser history. </a:t>
            </a:r>
          </a:p>
          <a:p>
            <a:r>
              <a:rPr lang="en-US" dirty="0"/>
              <a:t>Second, it calls the </a:t>
            </a:r>
            <a:r>
              <a:rPr lang="en-US" dirty="0" err="1"/>
              <a:t>onHistoryChanged</a:t>
            </a:r>
            <a:r>
              <a:rPr lang="en-US" dirty="0"/>
              <a:t>() method of the </a:t>
            </a:r>
            <a:r>
              <a:rPr lang="en-US" dirty="0" err="1"/>
              <a:t>HistoryListener</a:t>
            </a:r>
            <a:r>
              <a:rPr lang="en-US" dirty="0"/>
              <a:t> to indicate a content change:</a:t>
            </a:r>
            <a:endParaRPr lang="en-IN" dirty="0"/>
          </a:p>
        </p:txBody>
      </p:sp>
      <p:sp>
        <p:nvSpPr>
          <p:cNvPr id="3" name="Title 2">
            <a:extLst>
              <a:ext uri="{FF2B5EF4-FFF2-40B4-BE49-F238E27FC236}">
                <a16:creationId xmlns:a16="http://schemas.microsoft.com/office/drawing/2014/main" id="{A967E60D-B75E-45A3-B87F-E100897CFE64}"/>
              </a:ext>
            </a:extLst>
          </p:cNvPr>
          <p:cNvSpPr>
            <a:spLocks noGrp="1"/>
          </p:cNvSpPr>
          <p:nvPr>
            <p:ph type="title"/>
          </p:nvPr>
        </p:nvSpPr>
        <p:spPr/>
        <p:txBody>
          <a:bodyPr/>
          <a:lstStyle/>
          <a:p>
            <a:r>
              <a:rPr lang="en-IN" dirty="0"/>
              <a:t>Managing the browser history</a:t>
            </a:r>
          </a:p>
        </p:txBody>
      </p:sp>
    </p:spTree>
    <p:extLst>
      <p:ext uri="{BB962C8B-B14F-4D97-AF65-F5344CB8AC3E}">
        <p14:creationId xmlns:p14="http://schemas.microsoft.com/office/powerpoint/2010/main" val="162737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67E60D-B75E-45A3-B87F-E100897CFE64}"/>
              </a:ext>
            </a:extLst>
          </p:cNvPr>
          <p:cNvSpPr>
            <a:spLocks noGrp="1"/>
          </p:cNvSpPr>
          <p:nvPr>
            <p:ph type="title"/>
          </p:nvPr>
        </p:nvSpPr>
        <p:spPr/>
        <p:txBody>
          <a:bodyPr/>
          <a:lstStyle/>
          <a:p>
            <a:r>
              <a:rPr lang="en-IN" dirty="0"/>
              <a:t>Managing the browser history</a:t>
            </a:r>
          </a:p>
        </p:txBody>
      </p:sp>
      <p:pic>
        <p:nvPicPr>
          <p:cNvPr id="5" name="Picture 4">
            <a:extLst>
              <a:ext uri="{FF2B5EF4-FFF2-40B4-BE49-F238E27FC236}">
                <a16:creationId xmlns:a16="http://schemas.microsoft.com/office/drawing/2014/main" id="{7AC74B2E-3E35-424A-A2F7-0ED379FE49AB}"/>
              </a:ext>
            </a:extLst>
          </p:cNvPr>
          <p:cNvPicPr>
            <a:picLocks noChangeAspect="1"/>
          </p:cNvPicPr>
          <p:nvPr/>
        </p:nvPicPr>
        <p:blipFill>
          <a:blip r:embed="rId2"/>
          <a:stretch>
            <a:fillRect/>
          </a:stretch>
        </p:blipFill>
        <p:spPr>
          <a:xfrm>
            <a:off x="824115" y="2091362"/>
            <a:ext cx="7885740" cy="3112234"/>
          </a:xfrm>
          <a:prstGeom prst="rect">
            <a:avLst/>
          </a:prstGeom>
        </p:spPr>
      </p:pic>
    </p:spTree>
    <p:extLst>
      <p:ext uri="{BB962C8B-B14F-4D97-AF65-F5344CB8AC3E}">
        <p14:creationId xmlns:p14="http://schemas.microsoft.com/office/powerpoint/2010/main" val="1687819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15BDE-038B-4417-A061-E7A1EFA5E69D}"/>
              </a:ext>
            </a:extLst>
          </p:cNvPr>
          <p:cNvSpPr>
            <a:spLocks noGrp="1"/>
          </p:cNvSpPr>
          <p:nvPr>
            <p:ph sz="quarter" idx="12"/>
          </p:nvPr>
        </p:nvSpPr>
        <p:spPr/>
        <p:txBody>
          <a:bodyPr>
            <a:normAutofit fontScale="85000" lnSpcReduction="20000"/>
          </a:bodyPr>
          <a:lstStyle/>
          <a:p>
            <a:r>
              <a:rPr lang="en-US" dirty="0"/>
              <a:t>To create a new test case, you create a class that extends </a:t>
            </a:r>
            <a:r>
              <a:rPr lang="en-US" dirty="0" err="1"/>
              <a:t>GWTTestCase</a:t>
            </a:r>
            <a:r>
              <a:rPr lang="en-US" dirty="0"/>
              <a:t>, which in turn extends JUnit’s own </a:t>
            </a:r>
            <a:r>
              <a:rPr lang="en-US" dirty="0" err="1"/>
              <a:t>TestCase</a:t>
            </a:r>
            <a:r>
              <a:rPr lang="en-US" dirty="0"/>
              <a:t> class.  </a:t>
            </a:r>
          </a:p>
          <a:p>
            <a:r>
              <a:rPr lang="en-US" dirty="0"/>
              <a:t>You then need to implement just one required method, </a:t>
            </a:r>
            <a:r>
              <a:rPr lang="en-US" dirty="0" err="1"/>
              <a:t>getModuleName</a:t>
            </a:r>
            <a:r>
              <a:rPr lang="en-US" dirty="0"/>
              <a:t>(), followed by any number of specific tests.</a:t>
            </a:r>
          </a:p>
          <a:p>
            <a:r>
              <a:rPr lang="en-US" dirty="0"/>
              <a:t>GWT uses the module name to locate the project configuration file. </a:t>
            </a:r>
          </a:p>
          <a:p>
            <a:r>
              <a:rPr lang="en-IN" dirty="0"/>
              <a:t>public class </a:t>
            </a:r>
            <a:r>
              <a:rPr lang="en-IN" dirty="0" err="1"/>
              <a:t>MathTest</a:t>
            </a:r>
            <a:r>
              <a:rPr lang="en-IN" dirty="0"/>
              <a:t> extends </a:t>
            </a:r>
            <a:r>
              <a:rPr lang="en-IN" dirty="0" err="1"/>
              <a:t>GWTTestCase</a:t>
            </a:r>
            <a:endParaRPr lang="en-IN" dirty="0"/>
          </a:p>
          <a:p>
            <a:r>
              <a:rPr lang="en-IN" dirty="0"/>
              <a:t>{</a:t>
            </a:r>
          </a:p>
          <a:p>
            <a:r>
              <a:rPr lang="en-IN" dirty="0"/>
              <a:t>public String </a:t>
            </a:r>
            <a:r>
              <a:rPr lang="en-IN" dirty="0" err="1"/>
              <a:t>getModuleName</a:t>
            </a:r>
            <a:r>
              <a:rPr lang="en-IN" dirty="0"/>
              <a:t> ()</a:t>
            </a:r>
          </a:p>
          <a:p>
            <a:r>
              <a:rPr lang="en-IN" dirty="0"/>
              <a:t>{</a:t>
            </a:r>
          </a:p>
          <a:p>
            <a:r>
              <a:rPr lang="en-IN" dirty="0"/>
              <a:t>return "</a:t>
            </a:r>
            <a:r>
              <a:rPr lang="en-IN" dirty="0" err="1"/>
              <a:t>org.mycompany.MyApplication</a:t>
            </a:r>
            <a:r>
              <a:rPr lang="en-IN" dirty="0"/>
              <a:t>";</a:t>
            </a:r>
          </a:p>
          <a:p>
            <a:r>
              <a:rPr lang="en-IN" dirty="0"/>
              <a:t>}</a:t>
            </a:r>
          </a:p>
          <a:p>
            <a:endParaRPr lang="en-IN" dirty="0"/>
          </a:p>
        </p:txBody>
      </p:sp>
      <p:sp>
        <p:nvSpPr>
          <p:cNvPr id="3" name="Title 2">
            <a:extLst>
              <a:ext uri="{FF2B5EF4-FFF2-40B4-BE49-F238E27FC236}">
                <a16:creationId xmlns:a16="http://schemas.microsoft.com/office/drawing/2014/main" id="{D2C3C37B-86EE-41F4-99C1-4FD4F05A79DD}"/>
              </a:ext>
            </a:extLst>
          </p:cNvPr>
          <p:cNvSpPr>
            <a:spLocks noGrp="1"/>
          </p:cNvSpPr>
          <p:nvPr>
            <p:ph type="title"/>
          </p:nvPr>
        </p:nvSpPr>
        <p:spPr/>
        <p:txBody>
          <a:bodyPr/>
          <a:lstStyle/>
          <a:p>
            <a:r>
              <a:rPr lang="en-IN" dirty="0"/>
              <a:t>Introducing GWT’s JUnit integration</a:t>
            </a:r>
          </a:p>
        </p:txBody>
      </p:sp>
    </p:spTree>
    <p:extLst>
      <p:ext uri="{BB962C8B-B14F-4D97-AF65-F5344CB8AC3E}">
        <p14:creationId xmlns:p14="http://schemas.microsoft.com/office/powerpoint/2010/main" val="260851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96FD88-80D7-4DDB-9D6E-D92769CEDA8B}"/>
              </a:ext>
            </a:extLst>
          </p:cNvPr>
          <p:cNvSpPr>
            <a:spLocks noGrp="1"/>
          </p:cNvSpPr>
          <p:nvPr>
            <p:ph sz="quarter" idx="12"/>
          </p:nvPr>
        </p:nvSpPr>
        <p:spPr/>
        <p:txBody>
          <a:bodyPr/>
          <a:lstStyle/>
          <a:p>
            <a:r>
              <a:rPr lang="en-US" dirty="0"/>
              <a:t>In May 2006, Google released the Google Web Toolkit (GWT), a set of development tools, programming utilities, and widgets that let you create rich Internet applications differently than earlier.</a:t>
            </a:r>
          </a:p>
          <a:p>
            <a:r>
              <a:rPr lang="en-US" dirty="0"/>
              <a:t>The difference between GWT and all those other frameworks is that with GWT you write your browser-side code in Java instead of JavaScript.</a:t>
            </a:r>
          </a:p>
          <a:p>
            <a:r>
              <a:rPr lang="en-US" dirty="0"/>
              <a:t>For those of us who rely on Java as a trusted tool, this is a monumental difference over traditional JavaScript coding.</a:t>
            </a:r>
            <a:endParaRPr lang="en-IN" dirty="0"/>
          </a:p>
        </p:txBody>
      </p:sp>
      <p:sp>
        <p:nvSpPr>
          <p:cNvPr id="3" name="Title 2">
            <a:extLst>
              <a:ext uri="{FF2B5EF4-FFF2-40B4-BE49-F238E27FC236}">
                <a16:creationId xmlns:a16="http://schemas.microsoft.com/office/drawing/2014/main" id="{FCBC8E8E-D333-4EB8-9702-4A80BC862EAA}"/>
              </a:ext>
            </a:extLst>
          </p:cNvPr>
          <p:cNvSpPr>
            <a:spLocks noGrp="1"/>
          </p:cNvSpPr>
          <p:nvPr>
            <p:ph type="title"/>
          </p:nvPr>
        </p:nvSpPr>
        <p:spPr/>
        <p:txBody>
          <a:bodyPr/>
          <a:lstStyle/>
          <a:p>
            <a:r>
              <a:rPr lang="en-IN" dirty="0"/>
              <a:t>Introduction to GWT</a:t>
            </a:r>
          </a:p>
        </p:txBody>
      </p:sp>
    </p:spTree>
    <p:extLst>
      <p:ext uri="{BB962C8B-B14F-4D97-AF65-F5344CB8AC3E}">
        <p14:creationId xmlns:p14="http://schemas.microsoft.com/office/powerpoint/2010/main" val="15018346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15BDE-038B-4417-A061-E7A1EFA5E69D}"/>
              </a:ext>
            </a:extLst>
          </p:cNvPr>
          <p:cNvSpPr>
            <a:spLocks noGrp="1"/>
          </p:cNvSpPr>
          <p:nvPr>
            <p:ph sz="quarter" idx="12"/>
          </p:nvPr>
        </p:nvSpPr>
        <p:spPr/>
        <p:txBody>
          <a:bodyPr>
            <a:normAutofit/>
          </a:bodyPr>
          <a:lstStyle/>
          <a:p>
            <a:r>
              <a:rPr lang="en-US" dirty="0"/>
              <a:t>public void </a:t>
            </a:r>
            <a:r>
              <a:rPr lang="en-US" dirty="0" err="1"/>
              <a:t>testAbsoluteValue</a:t>
            </a:r>
            <a:r>
              <a:rPr lang="en-US" dirty="0"/>
              <a:t> ()</a:t>
            </a:r>
          </a:p>
          <a:p>
            <a:r>
              <a:rPr lang="en-US" dirty="0"/>
              <a:t>{</a:t>
            </a:r>
          </a:p>
          <a:p>
            <a:r>
              <a:rPr lang="en-US" dirty="0"/>
              <a:t>int </a:t>
            </a:r>
            <a:r>
              <a:rPr lang="en-US" dirty="0" err="1"/>
              <a:t>absVal</a:t>
            </a:r>
            <a:r>
              <a:rPr lang="en-US" dirty="0"/>
              <a:t> = </a:t>
            </a:r>
            <a:r>
              <a:rPr lang="en-US" dirty="0" err="1"/>
              <a:t>Math.abs</a:t>
            </a:r>
            <a:r>
              <a:rPr lang="en-US" dirty="0"/>
              <a:t>(-5);</a:t>
            </a:r>
          </a:p>
          <a:p>
            <a:r>
              <a:rPr lang="en-US" dirty="0" err="1"/>
              <a:t>assertEquals</a:t>
            </a:r>
            <a:r>
              <a:rPr lang="en-US" dirty="0"/>
              <a:t>(5, </a:t>
            </a:r>
            <a:r>
              <a:rPr lang="en-US" dirty="0" err="1"/>
              <a:t>absVal</a:t>
            </a:r>
            <a:r>
              <a:rPr lang="en-US" dirty="0"/>
              <a:t>);</a:t>
            </a:r>
          </a:p>
          <a:p>
            <a:r>
              <a:rPr lang="en-US" dirty="0"/>
              <a:t>}</a:t>
            </a:r>
          </a:p>
          <a:p>
            <a:r>
              <a:rPr lang="en-US" dirty="0"/>
              <a:t>}</a:t>
            </a:r>
            <a:endParaRPr lang="en-IN" dirty="0"/>
          </a:p>
        </p:txBody>
      </p:sp>
      <p:sp>
        <p:nvSpPr>
          <p:cNvPr id="3" name="Title 2">
            <a:extLst>
              <a:ext uri="{FF2B5EF4-FFF2-40B4-BE49-F238E27FC236}">
                <a16:creationId xmlns:a16="http://schemas.microsoft.com/office/drawing/2014/main" id="{D2C3C37B-86EE-41F4-99C1-4FD4F05A79DD}"/>
              </a:ext>
            </a:extLst>
          </p:cNvPr>
          <p:cNvSpPr>
            <a:spLocks noGrp="1"/>
          </p:cNvSpPr>
          <p:nvPr>
            <p:ph type="title"/>
          </p:nvPr>
        </p:nvSpPr>
        <p:spPr/>
        <p:txBody>
          <a:bodyPr/>
          <a:lstStyle/>
          <a:p>
            <a:r>
              <a:rPr lang="en-IN" dirty="0"/>
              <a:t>Introducing GWT’s JUnit integration</a:t>
            </a:r>
          </a:p>
        </p:txBody>
      </p:sp>
    </p:spTree>
    <p:extLst>
      <p:ext uri="{BB962C8B-B14F-4D97-AF65-F5344CB8AC3E}">
        <p14:creationId xmlns:p14="http://schemas.microsoft.com/office/powerpoint/2010/main" val="1062987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1BB594-02AA-4F9F-8121-EE6EEA2ED1D5}"/>
              </a:ext>
            </a:extLst>
          </p:cNvPr>
          <p:cNvSpPr>
            <a:spLocks noGrp="1"/>
          </p:cNvSpPr>
          <p:nvPr>
            <p:ph sz="quarter" idx="12"/>
          </p:nvPr>
        </p:nvSpPr>
        <p:spPr/>
        <p:txBody>
          <a:bodyPr>
            <a:normAutofit fontScale="77500" lnSpcReduction="20000"/>
          </a:bodyPr>
          <a:lstStyle/>
          <a:p>
            <a:r>
              <a:rPr lang="en-US" dirty="0"/>
              <a:t>GWT JSNI is used to solve problems such as, when we need to integrate GWT with existing handwritten JavaScript or with a third-party JavaScript library.</a:t>
            </a:r>
          </a:p>
          <a:p>
            <a:r>
              <a:rPr lang="en-US" dirty="0"/>
              <a:t> Occasionally, we need to access low-level browser functionality which is not exposed by the GWT class API’s. </a:t>
            </a:r>
          </a:p>
          <a:p>
            <a:r>
              <a:rPr lang="en-US" dirty="0"/>
              <a:t>JSNI is web equivalent of inline assembly code and can use in many ways such as:</a:t>
            </a:r>
          </a:p>
          <a:p>
            <a:r>
              <a:rPr lang="en-US" dirty="0"/>
              <a:t>Implement a Java method directly in JavaScript.</a:t>
            </a:r>
          </a:p>
          <a:p>
            <a:r>
              <a:rPr lang="en-US" dirty="0"/>
              <a:t>Wrap type-safe Java method signatures around existing JavaScript.</a:t>
            </a:r>
          </a:p>
          <a:p>
            <a:r>
              <a:rPr lang="en-US" dirty="0"/>
              <a:t>Call from JavaScript code into Java code and vice-versa.</a:t>
            </a:r>
          </a:p>
          <a:p>
            <a:r>
              <a:rPr lang="en-US" dirty="0"/>
              <a:t>Throw exceptions across Java/JavaScript boundaries.</a:t>
            </a:r>
          </a:p>
          <a:p>
            <a:r>
              <a:rPr lang="en-US" dirty="0"/>
              <a:t>Read and write Java fields from JavaScript.</a:t>
            </a:r>
          </a:p>
          <a:p>
            <a:r>
              <a:rPr lang="en-US" dirty="0"/>
              <a:t>Use development mode to debug both Java source (with a Java debugger) and JavaScript (with a script debugger).</a:t>
            </a:r>
            <a:endParaRPr lang="en-IN" dirty="0"/>
          </a:p>
        </p:txBody>
      </p:sp>
      <p:sp>
        <p:nvSpPr>
          <p:cNvPr id="3" name="Title 2">
            <a:extLst>
              <a:ext uri="{FF2B5EF4-FFF2-40B4-BE49-F238E27FC236}">
                <a16:creationId xmlns:a16="http://schemas.microsoft.com/office/drawing/2014/main" id="{11A757C3-551A-4DB5-8272-0D9FD480F6D4}"/>
              </a:ext>
            </a:extLst>
          </p:cNvPr>
          <p:cNvSpPr>
            <a:spLocks noGrp="1"/>
          </p:cNvSpPr>
          <p:nvPr>
            <p:ph type="title"/>
          </p:nvPr>
        </p:nvSpPr>
        <p:spPr/>
        <p:txBody>
          <a:bodyPr/>
          <a:lstStyle/>
          <a:p>
            <a:r>
              <a:rPr lang="en-IN" dirty="0"/>
              <a:t>JSNI</a:t>
            </a:r>
          </a:p>
        </p:txBody>
      </p:sp>
    </p:spTree>
    <p:extLst>
      <p:ext uri="{BB962C8B-B14F-4D97-AF65-F5344CB8AC3E}">
        <p14:creationId xmlns:p14="http://schemas.microsoft.com/office/powerpoint/2010/main" val="1501328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A757C3-551A-4DB5-8272-0D9FD480F6D4}"/>
              </a:ext>
            </a:extLst>
          </p:cNvPr>
          <p:cNvSpPr>
            <a:spLocks noGrp="1"/>
          </p:cNvSpPr>
          <p:nvPr>
            <p:ph type="title"/>
          </p:nvPr>
        </p:nvSpPr>
        <p:spPr/>
        <p:txBody>
          <a:bodyPr/>
          <a:lstStyle/>
          <a:p>
            <a:r>
              <a:rPr lang="en-IN" dirty="0"/>
              <a:t>JSNI</a:t>
            </a:r>
          </a:p>
        </p:txBody>
      </p:sp>
      <p:pic>
        <p:nvPicPr>
          <p:cNvPr id="7" name="Picture 6">
            <a:extLst>
              <a:ext uri="{FF2B5EF4-FFF2-40B4-BE49-F238E27FC236}">
                <a16:creationId xmlns:a16="http://schemas.microsoft.com/office/drawing/2014/main" id="{EE27CD4A-03C4-4B0A-A486-4FDED1E8CBD8}"/>
              </a:ext>
            </a:extLst>
          </p:cNvPr>
          <p:cNvPicPr>
            <a:picLocks noChangeAspect="1"/>
          </p:cNvPicPr>
          <p:nvPr/>
        </p:nvPicPr>
        <p:blipFill rotWithShape="1">
          <a:blip r:embed="rId2"/>
          <a:srcRect l="17113" t="11192" r="17732" b="25945"/>
          <a:stretch/>
        </p:blipFill>
        <p:spPr>
          <a:xfrm>
            <a:off x="188536" y="1432874"/>
            <a:ext cx="8806342" cy="4967926"/>
          </a:xfrm>
          <a:prstGeom prst="rect">
            <a:avLst/>
          </a:prstGeom>
        </p:spPr>
      </p:pic>
    </p:spTree>
    <p:extLst>
      <p:ext uri="{BB962C8B-B14F-4D97-AF65-F5344CB8AC3E}">
        <p14:creationId xmlns:p14="http://schemas.microsoft.com/office/powerpoint/2010/main" val="4221292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A757C3-551A-4DB5-8272-0D9FD480F6D4}"/>
              </a:ext>
            </a:extLst>
          </p:cNvPr>
          <p:cNvSpPr>
            <a:spLocks noGrp="1"/>
          </p:cNvSpPr>
          <p:nvPr>
            <p:ph type="title"/>
          </p:nvPr>
        </p:nvSpPr>
        <p:spPr/>
        <p:txBody>
          <a:bodyPr/>
          <a:lstStyle/>
          <a:p>
            <a:r>
              <a:rPr lang="en-IN" dirty="0"/>
              <a:t>JSNI</a:t>
            </a:r>
          </a:p>
        </p:txBody>
      </p:sp>
      <p:pic>
        <p:nvPicPr>
          <p:cNvPr id="4" name="Picture 3">
            <a:extLst>
              <a:ext uri="{FF2B5EF4-FFF2-40B4-BE49-F238E27FC236}">
                <a16:creationId xmlns:a16="http://schemas.microsoft.com/office/drawing/2014/main" id="{A2D678C6-724F-45CF-A887-CA0B3055AE04}"/>
              </a:ext>
            </a:extLst>
          </p:cNvPr>
          <p:cNvPicPr>
            <a:picLocks noChangeAspect="1"/>
          </p:cNvPicPr>
          <p:nvPr/>
        </p:nvPicPr>
        <p:blipFill rotWithShape="1">
          <a:blip r:embed="rId2"/>
          <a:srcRect l="16804" t="12657" r="17113" b="5968"/>
          <a:stretch/>
        </p:blipFill>
        <p:spPr>
          <a:xfrm>
            <a:off x="575034" y="1206630"/>
            <a:ext cx="7729980" cy="5354307"/>
          </a:xfrm>
          <a:prstGeom prst="rect">
            <a:avLst/>
          </a:prstGeom>
        </p:spPr>
      </p:pic>
    </p:spTree>
    <p:extLst>
      <p:ext uri="{BB962C8B-B14F-4D97-AF65-F5344CB8AC3E}">
        <p14:creationId xmlns:p14="http://schemas.microsoft.com/office/powerpoint/2010/main" val="34810889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8CB3F6-E87E-4BBD-8745-8959EC0AAE37}"/>
              </a:ext>
            </a:extLst>
          </p:cNvPr>
          <p:cNvSpPr>
            <a:spLocks noGrp="1"/>
          </p:cNvSpPr>
          <p:nvPr>
            <p:ph type="title"/>
          </p:nvPr>
        </p:nvSpPr>
        <p:spPr/>
        <p:txBody>
          <a:bodyPr/>
          <a:lstStyle/>
          <a:p>
            <a:r>
              <a:rPr lang="en-IN" dirty="0"/>
              <a:t>GWT vs Angular</a:t>
            </a:r>
          </a:p>
        </p:txBody>
      </p:sp>
      <p:pic>
        <p:nvPicPr>
          <p:cNvPr id="5" name="Picture 4">
            <a:extLst>
              <a:ext uri="{FF2B5EF4-FFF2-40B4-BE49-F238E27FC236}">
                <a16:creationId xmlns:a16="http://schemas.microsoft.com/office/drawing/2014/main" id="{836852F0-E33D-4147-B112-7F62E5DB2631}"/>
              </a:ext>
            </a:extLst>
          </p:cNvPr>
          <p:cNvPicPr>
            <a:picLocks noChangeAspect="1"/>
          </p:cNvPicPr>
          <p:nvPr/>
        </p:nvPicPr>
        <p:blipFill rotWithShape="1">
          <a:blip r:embed="rId2"/>
          <a:srcRect l="16598" t="18523" r="18453" b="6151"/>
          <a:stretch/>
        </p:blipFill>
        <p:spPr>
          <a:xfrm>
            <a:off x="386499" y="1272618"/>
            <a:ext cx="8644379" cy="5415260"/>
          </a:xfrm>
          <a:prstGeom prst="rect">
            <a:avLst/>
          </a:prstGeom>
        </p:spPr>
      </p:pic>
    </p:spTree>
    <p:extLst>
      <p:ext uri="{BB962C8B-B14F-4D97-AF65-F5344CB8AC3E}">
        <p14:creationId xmlns:p14="http://schemas.microsoft.com/office/powerpoint/2010/main" val="1124940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73789F-735B-45F9-9471-8E5B473F822A}"/>
              </a:ext>
            </a:extLst>
          </p:cNvPr>
          <p:cNvPicPr>
            <a:picLocks noGrp="1" noChangeAspect="1"/>
          </p:cNvPicPr>
          <p:nvPr>
            <p:ph sz="quarter" idx="12"/>
          </p:nvPr>
        </p:nvPicPr>
        <p:blipFill>
          <a:blip r:embed="rId2"/>
          <a:stretch>
            <a:fillRect/>
          </a:stretch>
        </p:blipFill>
        <p:spPr>
          <a:xfrm>
            <a:off x="170075" y="1503987"/>
            <a:ext cx="8787180" cy="785553"/>
          </a:xfrm>
        </p:spPr>
      </p:pic>
      <p:sp>
        <p:nvSpPr>
          <p:cNvPr id="3" name="Title 2">
            <a:extLst>
              <a:ext uri="{FF2B5EF4-FFF2-40B4-BE49-F238E27FC236}">
                <a16:creationId xmlns:a16="http://schemas.microsoft.com/office/drawing/2014/main" id="{46075081-7487-4C40-ACDA-18B87EBCCE7B}"/>
              </a:ext>
            </a:extLst>
          </p:cNvPr>
          <p:cNvSpPr>
            <a:spLocks noGrp="1"/>
          </p:cNvSpPr>
          <p:nvPr>
            <p:ph type="title"/>
          </p:nvPr>
        </p:nvSpPr>
        <p:spPr/>
        <p:txBody>
          <a:bodyPr/>
          <a:lstStyle/>
          <a:p>
            <a:r>
              <a:rPr lang="en-IN" dirty="0"/>
              <a:t>GWT vs. other solutions</a:t>
            </a:r>
          </a:p>
        </p:txBody>
      </p:sp>
      <p:pic>
        <p:nvPicPr>
          <p:cNvPr id="7" name="Picture 6">
            <a:extLst>
              <a:ext uri="{FF2B5EF4-FFF2-40B4-BE49-F238E27FC236}">
                <a16:creationId xmlns:a16="http://schemas.microsoft.com/office/drawing/2014/main" id="{AF6B2787-CFF1-4E28-AA9D-93D53D939BDA}"/>
              </a:ext>
            </a:extLst>
          </p:cNvPr>
          <p:cNvPicPr>
            <a:picLocks noChangeAspect="1"/>
          </p:cNvPicPr>
          <p:nvPr/>
        </p:nvPicPr>
        <p:blipFill>
          <a:blip r:embed="rId3"/>
          <a:stretch>
            <a:fillRect/>
          </a:stretch>
        </p:blipFill>
        <p:spPr>
          <a:xfrm>
            <a:off x="1009066" y="2306037"/>
            <a:ext cx="6681447" cy="4111259"/>
          </a:xfrm>
          <a:prstGeom prst="rect">
            <a:avLst/>
          </a:prstGeom>
        </p:spPr>
      </p:pic>
    </p:spTree>
    <p:extLst>
      <p:ext uri="{BB962C8B-B14F-4D97-AF65-F5344CB8AC3E}">
        <p14:creationId xmlns:p14="http://schemas.microsoft.com/office/powerpoint/2010/main" val="4237576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73789F-735B-45F9-9471-8E5B473F822A}"/>
              </a:ext>
            </a:extLst>
          </p:cNvPr>
          <p:cNvPicPr>
            <a:picLocks noGrp="1" noChangeAspect="1"/>
          </p:cNvPicPr>
          <p:nvPr>
            <p:ph sz="quarter" idx="12"/>
          </p:nvPr>
        </p:nvPicPr>
        <p:blipFill>
          <a:blip r:embed="rId2"/>
          <a:stretch>
            <a:fillRect/>
          </a:stretch>
        </p:blipFill>
        <p:spPr>
          <a:xfrm>
            <a:off x="170075" y="1503987"/>
            <a:ext cx="8787180" cy="785553"/>
          </a:xfrm>
        </p:spPr>
      </p:pic>
      <p:sp>
        <p:nvSpPr>
          <p:cNvPr id="3" name="Title 2">
            <a:extLst>
              <a:ext uri="{FF2B5EF4-FFF2-40B4-BE49-F238E27FC236}">
                <a16:creationId xmlns:a16="http://schemas.microsoft.com/office/drawing/2014/main" id="{46075081-7487-4C40-ACDA-18B87EBCCE7B}"/>
              </a:ext>
            </a:extLst>
          </p:cNvPr>
          <p:cNvSpPr>
            <a:spLocks noGrp="1"/>
          </p:cNvSpPr>
          <p:nvPr>
            <p:ph type="title"/>
          </p:nvPr>
        </p:nvSpPr>
        <p:spPr/>
        <p:txBody>
          <a:bodyPr/>
          <a:lstStyle/>
          <a:p>
            <a:r>
              <a:rPr lang="en-IN" dirty="0"/>
              <a:t>Swing</a:t>
            </a:r>
          </a:p>
        </p:txBody>
      </p:sp>
      <p:pic>
        <p:nvPicPr>
          <p:cNvPr id="4" name="Picture 3">
            <a:extLst>
              <a:ext uri="{FF2B5EF4-FFF2-40B4-BE49-F238E27FC236}">
                <a16:creationId xmlns:a16="http://schemas.microsoft.com/office/drawing/2014/main" id="{D6712DA4-1FAC-477D-A4F7-9EA11C55CC1A}"/>
              </a:ext>
            </a:extLst>
          </p:cNvPr>
          <p:cNvPicPr>
            <a:picLocks noChangeAspect="1"/>
          </p:cNvPicPr>
          <p:nvPr/>
        </p:nvPicPr>
        <p:blipFill>
          <a:blip r:embed="rId3"/>
          <a:stretch>
            <a:fillRect/>
          </a:stretch>
        </p:blipFill>
        <p:spPr>
          <a:xfrm>
            <a:off x="461036" y="2384229"/>
            <a:ext cx="8496220" cy="4163438"/>
          </a:xfrm>
          <a:prstGeom prst="rect">
            <a:avLst/>
          </a:prstGeom>
        </p:spPr>
      </p:pic>
    </p:spTree>
    <p:extLst>
      <p:ext uri="{BB962C8B-B14F-4D97-AF65-F5344CB8AC3E}">
        <p14:creationId xmlns:p14="http://schemas.microsoft.com/office/powerpoint/2010/main" val="973769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8EC7F8-81A4-4F99-834A-260E26115902}"/>
              </a:ext>
            </a:extLst>
          </p:cNvPr>
          <p:cNvSpPr>
            <a:spLocks noGrp="1"/>
          </p:cNvSpPr>
          <p:nvPr>
            <p:ph type="title"/>
          </p:nvPr>
        </p:nvSpPr>
        <p:spPr/>
        <p:txBody>
          <a:bodyPr/>
          <a:lstStyle/>
          <a:p>
            <a:r>
              <a:rPr lang="en-US" dirty="0"/>
              <a:t>The GWT application development lifecycle</a:t>
            </a:r>
            <a:endParaRPr lang="en-IN" dirty="0"/>
          </a:p>
        </p:txBody>
      </p:sp>
      <p:pic>
        <p:nvPicPr>
          <p:cNvPr id="5" name="Picture 4">
            <a:extLst>
              <a:ext uri="{FF2B5EF4-FFF2-40B4-BE49-F238E27FC236}">
                <a16:creationId xmlns:a16="http://schemas.microsoft.com/office/drawing/2014/main" id="{0F21BDE7-7BB1-4293-96ED-8DA5DD35239D}"/>
              </a:ext>
            </a:extLst>
          </p:cNvPr>
          <p:cNvPicPr>
            <a:picLocks noChangeAspect="1"/>
          </p:cNvPicPr>
          <p:nvPr/>
        </p:nvPicPr>
        <p:blipFill>
          <a:blip r:embed="rId2"/>
          <a:stretch>
            <a:fillRect/>
          </a:stretch>
        </p:blipFill>
        <p:spPr>
          <a:xfrm>
            <a:off x="1583304" y="1338321"/>
            <a:ext cx="5703615" cy="5213307"/>
          </a:xfrm>
          <a:prstGeom prst="rect">
            <a:avLst/>
          </a:prstGeom>
        </p:spPr>
      </p:pic>
    </p:spTree>
    <p:extLst>
      <p:ext uri="{BB962C8B-B14F-4D97-AF65-F5344CB8AC3E}">
        <p14:creationId xmlns:p14="http://schemas.microsoft.com/office/powerpoint/2010/main" val="1468526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8EC7F8-81A4-4F99-834A-260E26115902}"/>
              </a:ext>
            </a:extLst>
          </p:cNvPr>
          <p:cNvSpPr>
            <a:spLocks noGrp="1"/>
          </p:cNvSpPr>
          <p:nvPr>
            <p:ph type="title"/>
          </p:nvPr>
        </p:nvSpPr>
        <p:spPr/>
        <p:txBody>
          <a:bodyPr/>
          <a:lstStyle/>
          <a:p>
            <a:r>
              <a:rPr lang="en-US" dirty="0"/>
              <a:t>The GWT application development lifecycle</a:t>
            </a:r>
            <a:endParaRPr lang="en-IN" dirty="0"/>
          </a:p>
        </p:txBody>
      </p:sp>
      <p:pic>
        <p:nvPicPr>
          <p:cNvPr id="4" name="Picture 3">
            <a:extLst>
              <a:ext uri="{FF2B5EF4-FFF2-40B4-BE49-F238E27FC236}">
                <a16:creationId xmlns:a16="http://schemas.microsoft.com/office/drawing/2014/main" id="{96A15B60-FAD5-426E-A271-926CFDA40FCA}"/>
              </a:ext>
            </a:extLst>
          </p:cNvPr>
          <p:cNvPicPr>
            <a:picLocks noChangeAspect="1"/>
          </p:cNvPicPr>
          <p:nvPr/>
        </p:nvPicPr>
        <p:blipFill>
          <a:blip r:embed="rId2"/>
          <a:stretch>
            <a:fillRect/>
          </a:stretch>
        </p:blipFill>
        <p:spPr>
          <a:xfrm>
            <a:off x="631993" y="1700886"/>
            <a:ext cx="7823849" cy="4757848"/>
          </a:xfrm>
          <a:prstGeom prst="rect">
            <a:avLst/>
          </a:prstGeom>
        </p:spPr>
      </p:pic>
    </p:spTree>
    <p:extLst>
      <p:ext uri="{BB962C8B-B14F-4D97-AF65-F5344CB8AC3E}">
        <p14:creationId xmlns:p14="http://schemas.microsoft.com/office/powerpoint/2010/main" val="525364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E0E9F2-7B7A-49AE-9F70-B7DA4E61AB7C}"/>
              </a:ext>
            </a:extLst>
          </p:cNvPr>
          <p:cNvSpPr>
            <a:spLocks noGrp="1"/>
          </p:cNvSpPr>
          <p:nvPr>
            <p:ph sz="quarter" idx="12"/>
          </p:nvPr>
        </p:nvSpPr>
        <p:spPr/>
        <p:txBody>
          <a:bodyPr/>
          <a:lstStyle/>
          <a:p>
            <a:r>
              <a:rPr lang="en-US" dirty="0"/>
              <a:t>GWT provides two modes:</a:t>
            </a:r>
          </a:p>
          <a:p>
            <a:r>
              <a:rPr lang="en-US" dirty="0"/>
              <a:t>Development Mode: allows to debug the Java code of the application directly via the standard Java debugger.</a:t>
            </a:r>
          </a:p>
          <a:p>
            <a:r>
              <a:rPr lang="en-US" dirty="0"/>
              <a:t>Web mode: the application is translated into HTML and </a:t>
            </a:r>
            <a:r>
              <a:rPr lang="en-US" dirty="0" err="1"/>
              <a:t>Javascript</a:t>
            </a:r>
            <a:r>
              <a:rPr lang="en-US" dirty="0"/>
              <a:t> code and can be deployed to a webserver.</a:t>
            </a:r>
            <a:endParaRPr lang="en-IN" dirty="0"/>
          </a:p>
        </p:txBody>
      </p:sp>
      <p:sp>
        <p:nvSpPr>
          <p:cNvPr id="3" name="Title 2">
            <a:extLst>
              <a:ext uri="{FF2B5EF4-FFF2-40B4-BE49-F238E27FC236}">
                <a16:creationId xmlns:a16="http://schemas.microsoft.com/office/drawing/2014/main" id="{EFF93F77-BB65-4E08-BF4D-BAD239F4BF83}"/>
              </a:ext>
            </a:extLst>
          </p:cNvPr>
          <p:cNvSpPr>
            <a:spLocks noGrp="1"/>
          </p:cNvSpPr>
          <p:nvPr>
            <p:ph type="title"/>
          </p:nvPr>
        </p:nvSpPr>
        <p:spPr/>
        <p:txBody>
          <a:bodyPr/>
          <a:lstStyle/>
          <a:p>
            <a:r>
              <a:rPr lang="en-IN" dirty="0"/>
              <a:t>GWT Modes</a:t>
            </a:r>
          </a:p>
        </p:txBody>
      </p:sp>
    </p:spTree>
    <p:extLst>
      <p:ext uri="{BB962C8B-B14F-4D97-AF65-F5344CB8AC3E}">
        <p14:creationId xmlns:p14="http://schemas.microsoft.com/office/powerpoint/2010/main" val="3389395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96FD88-80D7-4DDB-9D6E-D92769CEDA8B}"/>
              </a:ext>
            </a:extLst>
          </p:cNvPr>
          <p:cNvSpPr>
            <a:spLocks noGrp="1"/>
          </p:cNvSpPr>
          <p:nvPr>
            <p:ph sz="quarter" idx="12"/>
          </p:nvPr>
        </p:nvSpPr>
        <p:spPr/>
        <p:txBody>
          <a:bodyPr>
            <a:normAutofit fontScale="92500" lnSpcReduction="20000"/>
          </a:bodyPr>
          <a:lstStyle/>
          <a:p>
            <a:r>
              <a:rPr lang="en-US" dirty="0"/>
              <a:t>The need to write code in Java instead of JavaScript is rooted in the </a:t>
            </a:r>
            <a:r>
              <a:rPr lang="en-US" dirty="0" err="1"/>
              <a:t>everincreasing</a:t>
            </a:r>
            <a:r>
              <a:rPr lang="en-US" dirty="0"/>
              <a:t> size and complexity of rich Internet applications. </a:t>
            </a:r>
          </a:p>
          <a:p>
            <a:r>
              <a:rPr lang="en-US" dirty="0"/>
              <a:t>Large applications are difficult to manage, and Java was designed to make large application development manageable. </a:t>
            </a:r>
          </a:p>
          <a:p>
            <a:r>
              <a:rPr lang="en-US" dirty="0"/>
              <a:t>While bringing all of Java’s benefits to rich Internet applications,  GWT still allows you to interact with existing JavaScript code. </a:t>
            </a:r>
          </a:p>
          <a:p>
            <a:r>
              <a:rPr lang="en-US" dirty="0"/>
              <a:t>When you embrace GWT, it doesn’t mean that you need to throw away all your old JavaScript code: GWT makes every attempt to be flexible with regard to integration, allowing it to integrate not only with existing JavaScript code, but also with your existing server-side services.</a:t>
            </a:r>
            <a:endParaRPr lang="en-IN" dirty="0"/>
          </a:p>
        </p:txBody>
      </p:sp>
      <p:sp>
        <p:nvSpPr>
          <p:cNvPr id="3" name="Title 2">
            <a:extLst>
              <a:ext uri="{FF2B5EF4-FFF2-40B4-BE49-F238E27FC236}">
                <a16:creationId xmlns:a16="http://schemas.microsoft.com/office/drawing/2014/main" id="{FCBC8E8E-D333-4EB8-9702-4A80BC862EAA}"/>
              </a:ext>
            </a:extLst>
          </p:cNvPr>
          <p:cNvSpPr>
            <a:spLocks noGrp="1"/>
          </p:cNvSpPr>
          <p:nvPr>
            <p:ph type="title"/>
          </p:nvPr>
        </p:nvSpPr>
        <p:spPr/>
        <p:txBody>
          <a:bodyPr/>
          <a:lstStyle/>
          <a:p>
            <a:r>
              <a:rPr lang="en-IN" dirty="0"/>
              <a:t>Introduction to GWT</a:t>
            </a:r>
          </a:p>
        </p:txBody>
      </p:sp>
    </p:spTree>
    <p:extLst>
      <p:ext uri="{BB962C8B-B14F-4D97-AF65-F5344CB8AC3E}">
        <p14:creationId xmlns:p14="http://schemas.microsoft.com/office/powerpoint/2010/main" val="1209064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6005A2-0C4F-48FA-B55E-B8D08FD91DDC}"/>
              </a:ext>
            </a:extLst>
          </p:cNvPr>
          <p:cNvSpPr>
            <a:spLocks noGrp="1"/>
          </p:cNvSpPr>
          <p:nvPr>
            <p:ph sz="quarter" idx="12"/>
          </p:nvPr>
        </p:nvSpPr>
        <p:spPr/>
        <p:txBody>
          <a:bodyPr>
            <a:normAutofit fontScale="77500" lnSpcReduction="20000"/>
          </a:bodyPr>
          <a:lstStyle/>
          <a:p>
            <a:r>
              <a:rPr lang="en-US" dirty="0"/>
              <a:t>A GWT module is simply an encapsulation of functionality. It shares some similarities with a Java package but is not the same thing. </a:t>
            </a:r>
          </a:p>
          <a:p>
            <a:r>
              <a:rPr lang="en-US" dirty="0"/>
              <a:t>A GWT module is named similarly to a Java package in that it follows the usual dotted-path naming convention. </a:t>
            </a:r>
          </a:p>
          <a:p>
            <a:r>
              <a:rPr lang="en-US" dirty="0"/>
              <a:t>For example, most of the standard GWT modules are located underneath “</a:t>
            </a:r>
            <a:r>
              <a:rPr lang="en-US" dirty="0" err="1"/>
              <a:t>com.google.gwt</a:t>
            </a:r>
            <a:r>
              <a:rPr lang="en-US" dirty="0"/>
              <a:t>” </a:t>
            </a:r>
          </a:p>
          <a:p>
            <a:r>
              <a:rPr lang="en-US" dirty="0"/>
              <a:t>However, the similarity between GWT modules and Java packages ends with this naming convention.</a:t>
            </a:r>
          </a:p>
          <a:p>
            <a:r>
              <a:rPr lang="en-US" dirty="0"/>
              <a:t>A module is defined by an XML descriptor file ending with the extension “.gwt.xml”, and the name of that file determines the name of the module. </a:t>
            </a:r>
          </a:p>
          <a:p>
            <a:r>
              <a:rPr lang="en-US" dirty="0"/>
              <a:t>For example, if we have a file named </a:t>
            </a:r>
            <a:r>
              <a:rPr lang="en-US" dirty="0" err="1"/>
              <a:t>src</a:t>
            </a:r>
            <a:r>
              <a:rPr lang="en-US" dirty="0"/>
              <a:t>/com/</a:t>
            </a:r>
            <a:r>
              <a:rPr lang="en-US" dirty="0" err="1"/>
              <a:t>mycompany</a:t>
            </a:r>
            <a:r>
              <a:rPr lang="en-US" dirty="0"/>
              <a:t>/apps/MyApplication.gwt.xml, then that will create a GWT module named </a:t>
            </a:r>
            <a:r>
              <a:rPr lang="en-US" dirty="0" err="1"/>
              <a:t>com.mycompany.apps.MyApplication</a:t>
            </a:r>
            <a:r>
              <a:rPr lang="en-US" dirty="0"/>
              <a:t>. </a:t>
            </a:r>
          </a:p>
          <a:p>
            <a:r>
              <a:rPr lang="en-US" dirty="0"/>
              <a:t>The contents of the .gwt.xml file specify the precise list of Java classes and other resources that are included in the GWT module.</a:t>
            </a:r>
            <a:endParaRPr lang="en-IN" dirty="0"/>
          </a:p>
        </p:txBody>
      </p:sp>
      <p:sp>
        <p:nvSpPr>
          <p:cNvPr id="3" name="Title 2">
            <a:extLst>
              <a:ext uri="{FF2B5EF4-FFF2-40B4-BE49-F238E27FC236}">
                <a16:creationId xmlns:a16="http://schemas.microsoft.com/office/drawing/2014/main" id="{1F402AC6-B9CC-4BA2-BE93-33954A355464}"/>
              </a:ext>
            </a:extLst>
          </p:cNvPr>
          <p:cNvSpPr>
            <a:spLocks noGrp="1"/>
          </p:cNvSpPr>
          <p:nvPr>
            <p:ph type="title"/>
          </p:nvPr>
        </p:nvSpPr>
        <p:spPr/>
        <p:txBody>
          <a:bodyPr/>
          <a:lstStyle/>
          <a:p>
            <a:r>
              <a:rPr lang="en-US" dirty="0"/>
              <a:t>What is a GWT Module?</a:t>
            </a:r>
            <a:endParaRPr lang="en-IN" dirty="0"/>
          </a:p>
        </p:txBody>
      </p:sp>
    </p:spTree>
    <p:extLst>
      <p:ext uri="{BB962C8B-B14F-4D97-AF65-F5344CB8AC3E}">
        <p14:creationId xmlns:p14="http://schemas.microsoft.com/office/powerpoint/2010/main" val="3432160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C55D4A-D4BB-47A2-B5C9-958109DABE85}"/>
              </a:ext>
            </a:extLst>
          </p:cNvPr>
          <p:cNvPicPr>
            <a:picLocks noGrp="1" noChangeAspect="1"/>
          </p:cNvPicPr>
          <p:nvPr>
            <p:ph sz="quarter" idx="12"/>
          </p:nvPr>
        </p:nvPicPr>
        <p:blipFill rotWithShape="1">
          <a:blip r:embed="rId2"/>
          <a:srcRect t="8028"/>
          <a:stretch/>
        </p:blipFill>
        <p:spPr>
          <a:xfrm>
            <a:off x="689089" y="1781666"/>
            <a:ext cx="7935566" cy="1800520"/>
          </a:xfrm>
        </p:spPr>
      </p:pic>
      <p:sp>
        <p:nvSpPr>
          <p:cNvPr id="3" name="Title 2">
            <a:extLst>
              <a:ext uri="{FF2B5EF4-FFF2-40B4-BE49-F238E27FC236}">
                <a16:creationId xmlns:a16="http://schemas.microsoft.com/office/drawing/2014/main" id="{06AB06A6-F9FF-4C94-B8BB-DC188999CEE7}"/>
              </a:ext>
            </a:extLst>
          </p:cNvPr>
          <p:cNvSpPr>
            <a:spLocks noGrp="1"/>
          </p:cNvSpPr>
          <p:nvPr>
            <p:ph type="title"/>
          </p:nvPr>
        </p:nvSpPr>
        <p:spPr/>
        <p:txBody>
          <a:bodyPr/>
          <a:lstStyle/>
          <a:p>
            <a:r>
              <a:rPr lang="en-US" dirty="0"/>
              <a:t>Building your first GWT application</a:t>
            </a:r>
            <a:endParaRPr lang="en-IN" dirty="0"/>
          </a:p>
        </p:txBody>
      </p:sp>
      <p:pic>
        <p:nvPicPr>
          <p:cNvPr id="7" name="Picture 6">
            <a:extLst>
              <a:ext uri="{FF2B5EF4-FFF2-40B4-BE49-F238E27FC236}">
                <a16:creationId xmlns:a16="http://schemas.microsoft.com/office/drawing/2014/main" id="{C9C93AF7-73A7-48D9-8373-36A382D4121B}"/>
              </a:ext>
            </a:extLst>
          </p:cNvPr>
          <p:cNvPicPr>
            <a:picLocks noChangeAspect="1"/>
          </p:cNvPicPr>
          <p:nvPr/>
        </p:nvPicPr>
        <p:blipFill>
          <a:blip r:embed="rId3"/>
          <a:stretch>
            <a:fillRect/>
          </a:stretch>
        </p:blipFill>
        <p:spPr>
          <a:xfrm>
            <a:off x="689089" y="3496558"/>
            <a:ext cx="7749070" cy="2065255"/>
          </a:xfrm>
          <a:prstGeom prst="rect">
            <a:avLst/>
          </a:prstGeom>
        </p:spPr>
      </p:pic>
    </p:spTree>
    <p:extLst>
      <p:ext uri="{BB962C8B-B14F-4D97-AF65-F5344CB8AC3E}">
        <p14:creationId xmlns:p14="http://schemas.microsoft.com/office/powerpoint/2010/main" val="443021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94CC14-C3F6-4DE0-A361-0178C6E041D2}"/>
              </a:ext>
            </a:extLst>
          </p:cNvPr>
          <p:cNvSpPr>
            <a:spLocks noGrp="1"/>
          </p:cNvSpPr>
          <p:nvPr>
            <p:ph sz="quarter" idx="12"/>
          </p:nvPr>
        </p:nvSpPr>
        <p:spPr/>
        <p:txBody>
          <a:bodyPr>
            <a:normAutofit fontScale="92500" lnSpcReduction="20000"/>
          </a:bodyPr>
          <a:lstStyle/>
          <a:p>
            <a:r>
              <a:rPr lang="en-US" dirty="0"/>
              <a:t>RPC (Remote Procedure Call) helps in client communication with server. RPC is a process of calling a method from a class however, in this process only difference is that the class is located on a server but not actually the part of client program.</a:t>
            </a:r>
          </a:p>
          <a:p>
            <a:endParaRPr lang="en-US" dirty="0"/>
          </a:p>
          <a:p>
            <a:r>
              <a:rPr lang="en-US" dirty="0"/>
              <a:t>There is a problem with RPC, as JavaScript runs in web browser and the RPC call from browser it hangs browser until the response is received.</a:t>
            </a:r>
          </a:p>
          <a:p>
            <a:endParaRPr lang="en-US" dirty="0"/>
          </a:p>
          <a:p>
            <a:r>
              <a:rPr lang="en-US" dirty="0"/>
              <a:t>To avoid the browser hanging, GWT RPC call is made "Asynchronous" and the browser does not hang while waiting for the response.</a:t>
            </a:r>
            <a:endParaRPr lang="en-IN" dirty="0"/>
          </a:p>
        </p:txBody>
      </p:sp>
      <p:sp>
        <p:nvSpPr>
          <p:cNvPr id="3" name="Title 2">
            <a:extLst>
              <a:ext uri="{FF2B5EF4-FFF2-40B4-BE49-F238E27FC236}">
                <a16:creationId xmlns:a16="http://schemas.microsoft.com/office/drawing/2014/main" id="{81EE8D49-7562-4D52-BC1F-F08785A655B4}"/>
              </a:ext>
            </a:extLst>
          </p:cNvPr>
          <p:cNvSpPr>
            <a:spLocks noGrp="1"/>
          </p:cNvSpPr>
          <p:nvPr>
            <p:ph type="title"/>
          </p:nvPr>
        </p:nvSpPr>
        <p:spPr/>
        <p:txBody>
          <a:bodyPr/>
          <a:lstStyle/>
          <a:p>
            <a:r>
              <a:rPr lang="en-IN" dirty="0"/>
              <a:t>GWT RPC</a:t>
            </a:r>
          </a:p>
        </p:txBody>
      </p:sp>
    </p:spTree>
    <p:extLst>
      <p:ext uri="{BB962C8B-B14F-4D97-AF65-F5344CB8AC3E}">
        <p14:creationId xmlns:p14="http://schemas.microsoft.com/office/powerpoint/2010/main" val="17190105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EE8D49-7562-4D52-BC1F-F08785A655B4}"/>
              </a:ext>
            </a:extLst>
          </p:cNvPr>
          <p:cNvSpPr>
            <a:spLocks noGrp="1"/>
          </p:cNvSpPr>
          <p:nvPr>
            <p:ph type="title"/>
          </p:nvPr>
        </p:nvSpPr>
        <p:spPr/>
        <p:txBody>
          <a:bodyPr/>
          <a:lstStyle/>
          <a:p>
            <a:r>
              <a:rPr lang="en-IN" dirty="0"/>
              <a:t>GWT RPC</a:t>
            </a:r>
          </a:p>
        </p:txBody>
      </p:sp>
      <p:pic>
        <p:nvPicPr>
          <p:cNvPr id="1026" name="Picture 2" descr="GWT Rpc 1">
            <a:extLst>
              <a:ext uri="{FF2B5EF4-FFF2-40B4-BE49-F238E27FC236}">
                <a16:creationId xmlns:a16="http://schemas.microsoft.com/office/drawing/2014/main" id="{A86BBC42-BC2E-451A-B15F-92A6DFAA8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889" y="1537502"/>
            <a:ext cx="7803809" cy="507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380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76871C-AD1D-4890-BAA6-D0A8D9D23470}"/>
              </a:ext>
            </a:extLst>
          </p:cNvPr>
          <p:cNvSpPr>
            <a:spLocks noGrp="1"/>
          </p:cNvSpPr>
          <p:nvPr>
            <p:ph sz="quarter" idx="12"/>
          </p:nvPr>
        </p:nvSpPr>
        <p:spPr/>
        <p:txBody>
          <a:bodyPr>
            <a:normAutofit fontScale="85000" lnSpcReduction="20000"/>
          </a:bodyPr>
          <a:lstStyle/>
          <a:p>
            <a:r>
              <a:rPr lang="en-US" dirty="0"/>
              <a:t>In GWT web application, panels are used to design user interface of the application. To layout their child widget GWT Panel uses HTML elements such as DIV, TABLE etc. It is used to define the layout of the user interface in the browser.</a:t>
            </a:r>
          </a:p>
          <a:p>
            <a:r>
              <a:rPr lang="en-US" dirty="0"/>
              <a:t>Basic Panels are enlisted below:</a:t>
            </a:r>
          </a:p>
          <a:p>
            <a:pPr lvl="1"/>
            <a:r>
              <a:rPr lang="en-US" dirty="0"/>
              <a:t>Root Panel: It is the top most panel where all other widgets are attached to it.</a:t>
            </a:r>
          </a:p>
          <a:p>
            <a:pPr lvl="1"/>
            <a:r>
              <a:rPr lang="en-US" dirty="0"/>
              <a:t>Flow Panel: It is the simplest panel which provides basic HTML layout.</a:t>
            </a:r>
          </a:p>
          <a:p>
            <a:pPr lvl="1"/>
            <a:r>
              <a:rPr lang="en-US" dirty="0"/>
              <a:t>HTML Panel: It is enclosed with specified HTML contents.</a:t>
            </a:r>
          </a:p>
          <a:p>
            <a:pPr lvl="1"/>
            <a:r>
              <a:rPr lang="en-US" dirty="0"/>
              <a:t>Form Panel: It specifies that any widget declared in this would be wrapped in HTML form element.</a:t>
            </a:r>
          </a:p>
          <a:p>
            <a:pPr lvl="1"/>
            <a:r>
              <a:rPr lang="en-US" dirty="0"/>
              <a:t>Scroll Panel: It puts all the content in scrollable area.</a:t>
            </a:r>
          </a:p>
          <a:p>
            <a:pPr lvl="1"/>
            <a:r>
              <a:rPr lang="en-US" dirty="0"/>
              <a:t>Grid: It helps to create HTML table.</a:t>
            </a:r>
          </a:p>
          <a:p>
            <a:pPr lvl="1"/>
            <a:r>
              <a:rPr lang="en-US" dirty="0"/>
              <a:t>Flex Table: It extends HTML table like GWT GRID but can be use to create table on demand.</a:t>
            </a:r>
            <a:endParaRPr lang="en-IN" dirty="0"/>
          </a:p>
        </p:txBody>
      </p:sp>
      <p:sp>
        <p:nvSpPr>
          <p:cNvPr id="3" name="Title 2">
            <a:extLst>
              <a:ext uri="{FF2B5EF4-FFF2-40B4-BE49-F238E27FC236}">
                <a16:creationId xmlns:a16="http://schemas.microsoft.com/office/drawing/2014/main" id="{9A05D2F9-80D8-4003-AE91-FC9736A69F40}"/>
              </a:ext>
            </a:extLst>
          </p:cNvPr>
          <p:cNvSpPr>
            <a:spLocks noGrp="1"/>
          </p:cNvSpPr>
          <p:nvPr>
            <p:ph type="title"/>
          </p:nvPr>
        </p:nvSpPr>
        <p:spPr/>
        <p:txBody>
          <a:bodyPr/>
          <a:lstStyle/>
          <a:p>
            <a:r>
              <a:rPr lang="en-IN" dirty="0"/>
              <a:t>GWT Panel</a:t>
            </a:r>
          </a:p>
        </p:txBody>
      </p:sp>
    </p:spTree>
    <p:extLst>
      <p:ext uri="{BB962C8B-B14F-4D97-AF65-F5344CB8AC3E}">
        <p14:creationId xmlns:p14="http://schemas.microsoft.com/office/powerpoint/2010/main" val="377456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80260F-96C4-4BE1-96A0-BE2F5BBD1A7C}"/>
              </a:ext>
            </a:extLst>
          </p:cNvPr>
          <p:cNvSpPr>
            <a:spLocks noGrp="1"/>
          </p:cNvSpPr>
          <p:nvPr>
            <p:ph sz="quarter" idx="12"/>
          </p:nvPr>
        </p:nvSpPr>
        <p:spPr/>
        <p:txBody>
          <a:bodyPr/>
          <a:lstStyle/>
          <a:p>
            <a:r>
              <a:rPr lang="en-US" dirty="0"/>
              <a:t>GWT </a:t>
            </a:r>
            <a:r>
              <a:rPr lang="en-US" dirty="0" err="1"/>
              <a:t>RootPanel</a:t>
            </a:r>
            <a:r>
              <a:rPr lang="en-US" dirty="0"/>
              <a:t> is the starting or the top most panel to which all other Widgets are attached. </a:t>
            </a:r>
          </a:p>
          <a:p>
            <a:r>
              <a:rPr lang="en-US" dirty="0"/>
              <a:t>To access the root panel in the application, we can use this syntax: </a:t>
            </a:r>
            <a:r>
              <a:rPr lang="en-US" dirty="0" err="1"/>
              <a:t>RootPanel.get</a:t>
            </a:r>
            <a:r>
              <a:rPr lang="en-US" dirty="0"/>
              <a:t>().</a:t>
            </a:r>
          </a:p>
          <a:p>
            <a:r>
              <a:rPr lang="en-US" dirty="0"/>
              <a:t>This panel consists of html pages. </a:t>
            </a:r>
          </a:p>
          <a:p>
            <a:r>
              <a:rPr lang="en-US" dirty="0"/>
              <a:t>Root panel returns the singleton value that binds the GWT application. </a:t>
            </a:r>
          </a:p>
          <a:p>
            <a:r>
              <a:rPr lang="en-US" dirty="0"/>
              <a:t>For control modification in web-app we can change the syntax as follows: </a:t>
            </a:r>
            <a:r>
              <a:rPr lang="en-US" dirty="0" err="1"/>
              <a:t>RootPanel.get</a:t>
            </a:r>
            <a:r>
              <a:rPr lang="en-US" dirty="0"/>
              <a:t>(String argument).</a:t>
            </a:r>
            <a:endParaRPr lang="en-IN" dirty="0"/>
          </a:p>
        </p:txBody>
      </p:sp>
      <p:sp>
        <p:nvSpPr>
          <p:cNvPr id="3" name="Title 2">
            <a:extLst>
              <a:ext uri="{FF2B5EF4-FFF2-40B4-BE49-F238E27FC236}">
                <a16:creationId xmlns:a16="http://schemas.microsoft.com/office/drawing/2014/main" id="{C82FFA66-476A-422B-BCC1-133F5C5B4923}"/>
              </a:ext>
            </a:extLst>
          </p:cNvPr>
          <p:cNvSpPr>
            <a:spLocks noGrp="1"/>
          </p:cNvSpPr>
          <p:nvPr>
            <p:ph type="title"/>
          </p:nvPr>
        </p:nvSpPr>
        <p:spPr/>
        <p:txBody>
          <a:bodyPr/>
          <a:lstStyle/>
          <a:p>
            <a:r>
              <a:rPr lang="en-IN" dirty="0"/>
              <a:t>GWT </a:t>
            </a:r>
            <a:r>
              <a:rPr lang="en-IN" dirty="0" err="1"/>
              <a:t>RootPanel</a:t>
            </a:r>
            <a:endParaRPr lang="en-IN" dirty="0"/>
          </a:p>
        </p:txBody>
      </p:sp>
    </p:spTree>
    <p:extLst>
      <p:ext uri="{BB962C8B-B14F-4D97-AF65-F5344CB8AC3E}">
        <p14:creationId xmlns:p14="http://schemas.microsoft.com/office/powerpoint/2010/main" val="18369826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2FFA66-476A-422B-BCC1-133F5C5B4923}"/>
              </a:ext>
            </a:extLst>
          </p:cNvPr>
          <p:cNvSpPr>
            <a:spLocks noGrp="1"/>
          </p:cNvSpPr>
          <p:nvPr>
            <p:ph type="title"/>
          </p:nvPr>
        </p:nvSpPr>
        <p:spPr/>
        <p:txBody>
          <a:bodyPr/>
          <a:lstStyle/>
          <a:p>
            <a:r>
              <a:rPr lang="en-IN" dirty="0"/>
              <a:t>GWT Root Panel</a:t>
            </a:r>
          </a:p>
        </p:txBody>
      </p:sp>
      <p:pic>
        <p:nvPicPr>
          <p:cNvPr id="7" name="Picture 6">
            <a:extLst>
              <a:ext uri="{FF2B5EF4-FFF2-40B4-BE49-F238E27FC236}">
                <a16:creationId xmlns:a16="http://schemas.microsoft.com/office/drawing/2014/main" id="{13D71BA9-7950-485E-AB14-583E4A3F5570}"/>
              </a:ext>
            </a:extLst>
          </p:cNvPr>
          <p:cNvPicPr>
            <a:picLocks noChangeAspect="1"/>
          </p:cNvPicPr>
          <p:nvPr/>
        </p:nvPicPr>
        <p:blipFill rotWithShape="1">
          <a:blip r:embed="rId2"/>
          <a:srcRect l="17043" t="17251" r="18041" b="34181"/>
          <a:stretch/>
        </p:blipFill>
        <p:spPr>
          <a:xfrm>
            <a:off x="221573" y="1743958"/>
            <a:ext cx="8790451" cy="4185502"/>
          </a:xfrm>
          <a:prstGeom prst="rect">
            <a:avLst/>
          </a:prstGeom>
        </p:spPr>
      </p:pic>
    </p:spTree>
    <p:extLst>
      <p:ext uri="{BB962C8B-B14F-4D97-AF65-F5344CB8AC3E}">
        <p14:creationId xmlns:p14="http://schemas.microsoft.com/office/powerpoint/2010/main" val="4564735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E775E7-D038-466B-A420-57D6818D50C9}"/>
              </a:ext>
            </a:extLst>
          </p:cNvPr>
          <p:cNvSpPr>
            <a:spLocks noGrp="1"/>
          </p:cNvSpPr>
          <p:nvPr>
            <p:ph sz="quarter" idx="12"/>
          </p:nvPr>
        </p:nvSpPr>
        <p:spPr/>
        <p:txBody>
          <a:bodyPr>
            <a:normAutofit/>
          </a:bodyPr>
          <a:lstStyle/>
          <a:p>
            <a:r>
              <a:rPr lang="en-IN" dirty="0"/>
              <a:t>GWT </a:t>
            </a:r>
            <a:r>
              <a:rPr lang="en-IN" dirty="0" err="1"/>
              <a:t>FlowPanel</a:t>
            </a:r>
            <a:endParaRPr lang="en-IN" dirty="0"/>
          </a:p>
          <a:p>
            <a:pPr lvl="1"/>
            <a:r>
              <a:rPr lang="en-IN" dirty="0"/>
              <a:t>GWT </a:t>
            </a:r>
            <a:r>
              <a:rPr lang="en-IN" dirty="0" err="1"/>
              <a:t>FlowPanel</a:t>
            </a:r>
            <a:r>
              <a:rPr lang="en-IN" dirty="0"/>
              <a:t> is a simplest panel as it changes the format of child widgets using default HTML layout. </a:t>
            </a:r>
          </a:p>
          <a:p>
            <a:pPr lvl="1"/>
            <a:r>
              <a:rPr lang="en-IN" dirty="0"/>
              <a:t>In Flow Panel, no modification is done </a:t>
            </a:r>
            <a:r>
              <a:rPr lang="en-IN"/>
              <a:t>as HTML </a:t>
            </a:r>
            <a:r>
              <a:rPr lang="en-IN" dirty="0"/>
              <a:t>element i.e. HTML div attaches itself to children directly.</a:t>
            </a:r>
          </a:p>
          <a:p>
            <a:pPr lvl="1"/>
            <a:r>
              <a:rPr lang="en-IN" dirty="0"/>
              <a:t>GWT </a:t>
            </a:r>
            <a:r>
              <a:rPr lang="en-IN" dirty="0" err="1"/>
              <a:t>FlowPanel</a:t>
            </a:r>
            <a:r>
              <a:rPr lang="en-IN" dirty="0"/>
              <a:t> class declaration</a:t>
            </a:r>
          </a:p>
          <a:p>
            <a:pPr lvl="1"/>
            <a:r>
              <a:rPr lang="en-IN" dirty="0"/>
              <a:t>Let's see the declaration for </a:t>
            </a:r>
            <a:r>
              <a:rPr lang="en-IN" dirty="0" err="1"/>
              <a:t>com.google.gwt.user.client.ui.FlowPanel</a:t>
            </a:r>
            <a:endParaRPr lang="en-IN" dirty="0"/>
          </a:p>
          <a:p>
            <a:pPr lvl="1"/>
            <a:r>
              <a:rPr lang="en-IN" dirty="0"/>
              <a:t>public class </a:t>
            </a:r>
            <a:r>
              <a:rPr lang="en-IN" dirty="0" err="1"/>
              <a:t>FlowPanel</a:t>
            </a:r>
            <a:r>
              <a:rPr lang="en-IN" dirty="0"/>
              <a:t> extends </a:t>
            </a:r>
            <a:r>
              <a:rPr lang="en-IN" dirty="0" err="1"/>
              <a:t>ComplexPanel</a:t>
            </a:r>
            <a:r>
              <a:rPr lang="en-IN" dirty="0"/>
              <a:t> </a:t>
            </a:r>
          </a:p>
        </p:txBody>
      </p:sp>
      <p:sp>
        <p:nvSpPr>
          <p:cNvPr id="3" name="Title 2">
            <a:extLst>
              <a:ext uri="{FF2B5EF4-FFF2-40B4-BE49-F238E27FC236}">
                <a16:creationId xmlns:a16="http://schemas.microsoft.com/office/drawing/2014/main" id="{177E9108-5A44-4ED5-B627-866D5948AFE4}"/>
              </a:ext>
            </a:extLst>
          </p:cNvPr>
          <p:cNvSpPr>
            <a:spLocks noGrp="1"/>
          </p:cNvSpPr>
          <p:nvPr>
            <p:ph type="title"/>
          </p:nvPr>
        </p:nvSpPr>
        <p:spPr/>
        <p:txBody>
          <a:bodyPr/>
          <a:lstStyle/>
          <a:p>
            <a:r>
              <a:rPr lang="en-IN" dirty="0"/>
              <a:t>GWT Flow Panel</a:t>
            </a:r>
          </a:p>
        </p:txBody>
      </p:sp>
    </p:spTree>
    <p:extLst>
      <p:ext uri="{BB962C8B-B14F-4D97-AF65-F5344CB8AC3E}">
        <p14:creationId xmlns:p14="http://schemas.microsoft.com/office/powerpoint/2010/main" val="3312155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483EA-2DAF-4CB1-849C-48C80640DF2D}"/>
              </a:ext>
            </a:extLst>
          </p:cNvPr>
          <p:cNvSpPr>
            <a:spLocks noGrp="1"/>
          </p:cNvSpPr>
          <p:nvPr>
            <p:ph type="title"/>
          </p:nvPr>
        </p:nvSpPr>
        <p:spPr/>
        <p:txBody>
          <a:bodyPr/>
          <a:lstStyle/>
          <a:p>
            <a:r>
              <a:rPr lang="en-IN" dirty="0"/>
              <a:t>GWT Flow Panel</a:t>
            </a:r>
          </a:p>
        </p:txBody>
      </p:sp>
      <p:pic>
        <p:nvPicPr>
          <p:cNvPr id="5" name="Picture 4">
            <a:extLst>
              <a:ext uri="{FF2B5EF4-FFF2-40B4-BE49-F238E27FC236}">
                <a16:creationId xmlns:a16="http://schemas.microsoft.com/office/drawing/2014/main" id="{9D12F8FC-8709-4381-BCE2-E848D1540A70}"/>
              </a:ext>
            </a:extLst>
          </p:cNvPr>
          <p:cNvPicPr>
            <a:picLocks noChangeAspect="1"/>
          </p:cNvPicPr>
          <p:nvPr/>
        </p:nvPicPr>
        <p:blipFill rotWithShape="1">
          <a:blip r:embed="rId2"/>
          <a:srcRect l="16598" t="11924" r="18144" b="16964"/>
          <a:stretch/>
        </p:blipFill>
        <p:spPr>
          <a:xfrm>
            <a:off x="461035" y="1470579"/>
            <a:ext cx="8390734" cy="4890675"/>
          </a:xfrm>
          <a:prstGeom prst="rect">
            <a:avLst/>
          </a:prstGeom>
        </p:spPr>
      </p:pic>
    </p:spTree>
    <p:extLst>
      <p:ext uri="{BB962C8B-B14F-4D97-AF65-F5344CB8AC3E}">
        <p14:creationId xmlns:p14="http://schemas.microsoft.com/office/powerpoint/2010/main" val="6922749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0EACC2-773B-4AFF-9DE1-DA962AF53E5C}"/>
              </a:ext>
            </a:extLst>
          </p:cNvPr>
          <p:cNvSpPr>
            <a:spLocks noGrp="1"/>
          </p:cNvSpPr>
          <p:nvPr>
            <p:ph type="title"/>
          </p:nvPr>
        </p:nvSpPr>
        <p:spPr/>
        <p:txBody>
          <a:bodyPr/>
          <a:lstStyle/>
          <a:p>
            <a:r>
              <a:rPr lang="en-IN" dirty="0"/>
              <a:t>GWT HTML Panel</a:t>
            </a:r>
          </a:p>
        </p:txBody>
      </p:sp>
      <p:pic>
        <p:nvPicPr>
          <p:cNvPr id="5" name="Picture 4">
            <a:extLst>
              <a:ext uri="{FF2B5EF4-FFF2-40B4-BE49-F238E27FC236}">
                <a16:creationId xmlns:a16="http://schemas.microsoft.com/office/drawing/2014/main" id="{A28A62BD-AD5D-4FBF-8871-BCDFCE1321FE}"/>
              </a:ext>
            </a:extLst>
          </p:cNvPr>
          <p:cNvPicPr>
            <a:picLocks noChangeAspect="1"/>
          </p:cNvPicPr>
          <p:nvPr/>
        </p:nvPicPr>
        <p:blipFill rotWithShape="1">
          <a:blip r:embed="rId2"/>
          <a:srcRect l="16495" t="33733" r="18041" b="13849"/>
          <a:stretch/>
        </p:blipFill>
        <p:spPr>
          <a:xfrm>
            <a:off x="461035" y="1806817"/>
            <a:ext cx="8483653" cy="4292325"/>
          </a:xfrm>
          <a:prstGeom prst="rect">
            <a:avLst/>
          </a:prstGeom>
        </p:spPr>
      </p:pic>
    </p:spTree>
    <p:extLst>
      <p:ext uri="{BB962C8B-B14F-4D97-AF65-F5344CB8AC3E}">
        <p14:creationId xmlns:p14="http://schemas.microsoft.com/office/powerpoint/2010/main" val="772082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96FD88-80D7-4DDB-9D6E-D92769CEDA8B}"/>
              </a:ext>
            </a:extLst>
          </p:cNvPr>
          <p:cNvSpPr>
            <a:spLocks noGrp="1"/>
          </p:cNvSpPr>
          <p:nvPr>
            <p:ph sz="quarter" idx="12"/>
          </p:nvPr>
        </p:nvSpPr>
        <p:spPr/>
        <p:txBody>
          <a:bodyPr>
            <a:normAutofit/>
          </a:bodyPr>
          <a:lstStyle/>
          <a:p>
            <a:r>
              <a:rPr lang="en-US" dirty="0"/>
              <a:t>At the core of GWT is a Java-to-JavaScript compiler that produces code capable of running on Internet Explorer, Firefox, Mozilla, Safari, and Opera. </a:t>
            </a:r>
          </a:p>
          <a:p>
            <a:r>
              <a:rPr lang="en-US" dirty="0"/>
              <a:t>The compiler converts the Java syntax to JavaScript, utilizing JavaScript versions of commonly used Java classes like Vector, HashMap, and Date. </a:t>
            </a:r>
          </a:p>
          <a:p>
            <a:r>
              <a:rPr lang="en-US" dirty="0"/>
              <a:t>The compiler can then weave in JavaScript that you’ve referenced in your code, allowing you to utilize popular libraries like </a:t>
            </a:r>
            <a:r>
              <a:rPr lang="en-US" dirty="0" err="1"/>
              <a:t>Scriptaculous</a:t>
            </a:r>
            <a:r>
              <a:rPr lang="en-US" dirty="0"/>
              <a:t>, </a:t>
            </a:r>
            <a:r>
              <a:rPr lang="en-US" dirty="0" err="1"/>
              <a:t>JSCalendar</a:t>
            </a:r>
            <a:r>
              <a:rPr lang="en-US" dirty="0"/>
              <a:t>, and </a:t>
            </a:r>
            <a:r>
              <a:rPr lang="en-US" dirty="0" err="1"/>
              <a:t>TinyMCE</a:t>
            </a:r>
            <a:r>
              <a:rPr lang="en-US" dirty="0"/>
              <a:t>.</a:t>
            </a:r>
            <a:endParaRPr lang="en-IN" dirty="0"/>
          </a:p>
        </p:txBody>
      </p:sp>
      <p:sp>
        <p:nvSpPr>
          <p:cNvPr id="3" name="Title 2">
            <a:extLst>
              <a:ext uri="{FF2B5EF4-FFF2-40B4-BE49-F238E27FC236}">
                <a16:creationId xmlns:a16="http://schemas.microsoft.com/office/drawing/2014/main" id="{FCBC8E8E-D333-4EB8-9702-4A80BC862EAA}"/>
              </a:ext>
            </a:extLst>
          </p:cNvPr>
          <p:cNvSpPr>
            <a:spLocks noGrp="1"/>
          </p:cNvSpPr>
          <p:nvPr>
            <p:ph type="title"/>
          </p:nvPr>
        </p:nvSpPr>
        <p:spPr/>
        <p:txBody>
          <a:bodyPr/>
          <a:lstStyle/>
          <a:p>
            <a:r>
              <a:rPr lang="en-IN" dirty="0"/>
              <a:t>Introduction to GWT</a:t>
            </a:r>
          </a:p>
        </p:txBody>
      </p:sp>
    </p:spTree>
    <p:extLst>
      <p:ext uri="{BB962C8B-B14F-4D97-AF65-F5344CB8AC3E}">
        <p14:creationId xmlns:p14="http://schemas.microsoft.com/office/powerpoint/2010/main" val="23908030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0EACC2-773B-4AFF-9DE1-DA962AF53E5C}"/>
              </a:ext>
            </a:extLst>
          </p:cNvPr>
          <p:cNvSpPr>
            <a:spLocks noGrp="1"/>
          </p:cNvSpPr>
          <p:nvPr>
            <p:ph type="title"/>
          </p:nvPr>
        </p:nvSpPr>
        <p:spPr/>
        <p:txBody>
          <a:bodyPr/>
          <a:lstStyle/>
          <a:p>
            <a:r>
              <a:rPr lang="en-IN" dirty="0"/>
              <a:t>GWT HTML Panel</a:t>
            </a:r>
          </a:p>
        </p:txBody>
      </p:sp>
      <p:pic>
        <p:nvPicPr>
          <p:cNvPr id="4" name="Picture 3">
            <a:extLst>
              <a:ext uri="{FF2B5EF4-FFF2-40B4-BE49-F238E27FC236}">
                <a16:creationId xmlns:a16="http://schemas.microsoft.com/office/drawing/2014/main" id="{8D28B9E8-5908-4A14-B280-A3E231BECC95}"/>
              </a:ext>
            </a:extLst>
          </p:cNvPr>
          <p:cNvPicPr>
            <a:picLocks noChangeAspect="1"/>
          </p:cNvPicPr>
          <p:nvPr/>
        </p:nvPicPr>
        <p:blipFill rotWithShape="1">
          <a:blip r:embed="rId2"/>
          <a:srcRect l="16907" t="12108" r="17835" b="12932"/>
          <a:stretch/>
        </p:blipFill>
        <p:spPr>
          <a:xfrm>
            <a:off x="545875" y="1320228"/>
            <a:ext cx="8205261" cy="5301662"/>
          </a:xfrm>
          <a:prstGeom prst="rect">
            <a:avLst/>
          </a:prstGeom>
        </p:spPr>
      </p:pic>
    </p:spTree>
    <p:extLst>
      <p:ext uri="{BB962C8B-B14F-4D97-AF65-F5344CB8AC3E}">
        <p14:creationId xmlns:p14="http://schemas.microsoft.com/office/powerpoint/2010/main" val="36878979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9694BD-637C-4B02-9A4B-ACBCB7AE70EB}"/>
              </a:ext>
            </a:extLst>
          </p:cNvPr>
          <p:cNvSpPr>
            <a:spLocks noGrp="1"/>
          </p:cNvSpPr>
          <p:nvPr>
            <p:ph sz="quarter" idx="12"/>
          </p:nvPr>
        </p:nvSpPr>
        <p:spPr/>
        <p:txBody>
          <a:bodyPr>
            <a:normAutofit fontScale="77500" lnSpcReduction="20000"/>
          </a:bodyPr>
          <a:lstStyle/>
          <a:p>
            <a:r>
              <a:rPr lang="en-US" dirty="0"/>
              <a:t>Layout Panel helps us to design the user interface of the panels. </a:t>
            </a:r>
          </a:p>
          <a:p>
            <a:r>
              <a:rPr lang="en-US" dirty="0"/>
              <a:t>This panel helps to fit all the content inside the windows. </a:t>
            </a:r>
          </a:p>
          <a:p>
            <a:r>
              <a:rPr lang="en-US" dirty="0"/>
              <a:t>Layout panel works in standard mode which requires HTML page in !DOCTYPE declaration.</a:t>
            </a:r>
          </a:p>
          <a:p>
            <a:r>
              <a:rPr lang="en-US" dirty="0"/>
              <a:t>Types of Layout Panels</a:t>
            </a:r>
          </a:p>
          <a:p>
            <a:pPr lvl="1"/>
            <a:r>
              <a:rPr lang="en-US" dirty="0"/>
              <a:t>GWT Root Layout Panel: It is a single panel which allows singleton implementation of layout panel. This panel attaches itself to the GWT web application.</a:t>
            </a:r>
          </a:p>
          <a:p>
            <a:pPr lvl="1"/>
            <a:r>
              <a:rPr lang="en-US" dirty="0"/>
              <a:t>GWT Dock Layout Panel: This widget works only in standard mode where all child widgets are at edges. The last widget occupies the center space.</a:t>
            </a:r>
          </a:p>
          <a:p>
            <a:pPr lvl="1"/>
            <a:r>
              <a:rPr lang="en-US" dirty="0"/>
              <a:t>GWT Split Layout Panel: This panel extends Dock Layout Panel. Its child widgets size are always specified in absolute value.</a:t>
            </a:r>
          </a:p>
          <a:p>
            <a:pPr lvl="1"/>
            <a:r>
              <a:rPr lang="en-US" dirty="0"/>
              <a:t>GWT Stack Layout Panel: In this layout panel, only one widget displayed at a time. We can view remaining widgets by clicking on their header. All widget that are not open is placed at bottom of the panel.</a:t>
            </a:r>
            <a:endParaRPr lang="en-IN" dirty="0"/>
          </a:p>
        </p:txBody>
      </p:sp>
      <p:sp>
        <p:nvSpPr>
          <p:cNvPr id="3" name="Title 2">
            <a:extLst>
              <a:ext uri="{FF2B5EF4-FFF2-40B4-BE49-F238E27FC236}">
                <a16:creationId xmlns:a16="http://schemas.microsoft.com/office/drawing/2014/main" id="{7D59E1B4-6F92-472E-9EF5-1298D4825F52}"/>
              </a:ext>
            </a:extLst>
          </p:cNvPr>
          <p:cNvSpPr>
            <a:spLocks noGrp="1"/>
          </p:cNvSpPr>
          <p:nvPr>
            <p:ph type="title"/>
          </p:nvPr>
        </p:nvSpPr>
        <p:spPr/>
        <p:txBody>
          <a:bodyPr/>
          <a:lstStyle/>
          <a:p>
            <a:r>
              <a:rPr lang="en-IN" dirty="0"/>
              <a:t>GWT Layout Panels</a:t>
            </a:r>
          </a:p>
        </p:txBody>
      </p:sp>
    </p:spTree>
    <p:extLst>
      <p:ext uri="{BB962C8B-B14F-4D97-AF65-F5344CB8AC3E}">
        <p14:creationId xmlns:p14="http://schemas.microsoft.com/office/powerpoint/2010/main" val="36106590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909BC9-2FBB-4F64-897A-EBC3AF7ACCC1}"/>
              </a:ext>
            </a:extLst>
          </p:cNvPr>
          <p:cNvSpPr>
            <a:spLocks noGrp="1"/>
          </p:cNvSpPr>
          <p:nvPr>
            <p:ph sz="quarter" idx="12"/>
          </p:nvPr>
        </p:nvSpPr>
        <p:spPr/>
        <p:txBody>
          <a:bodyPr>
            <a:normAutofit/>
          </a:bodyPr>
          <a:lstStyle/>
          <a:p>
            <a:r>
              <a:rPr lang="en-US" dirty="0"/>
              <a:t>In this layout panel, all its child widgets lays at corner or edges. The last widget occupies the center space. </a:t>
            </a:r>
          </a:p>
          <a:p>
            <a:r>
              <a:rPr lang="en-US" dirty="0"/>
              <a:t>It works also in standard mode where HTML page is having !DOCTYPE DECLARATION.</a:t>
            </a:r>
          </a:p>
          <a:p>
            <a:r>
              <a:rPr lang="en-US" dirty="0"/>
              <a:t>GWT </a:t>
            </a:r>
            <a:r>
              <a:rPr lang="en-US" dirty="0" err="1"/>
              <a:t>DockLayoutPanel</a:t>
            </a:r>
            <a:r>
              <a:rPr lang="en-US" dirty="0"/>
              <a:t> Class Declaration</a:t>
            </a:r>
          </a:p>
          <a:p>
            <a:r>
              <a:rPr lang="en-US" dirty="0"/>
              <a:t>Let's see the declaration of </a:t>
            </a:r>
            <a:r>
              <a:rPr lang="en-US" dirty="0" err="1"/>
              <a:t>com.google.gwt.user.client.ui.DockLayoutPanel</a:t>
            </a:r>
            <a:endParaRPr lang="en-US" dirty="0"/>
          </a:p>
          <a:p>
            <a:r>
              <a:rPr lang="en-US" dirty="0"/>
              <a:t>public class </a:t>
            </a:r>
            <a:r>
              <a:rPr lang="en-US" dirty="0" err="1"/>
              <a:t>DockLayoutPanel</a:t>
            </a:r>
            <a:r>
              <a:rPr lang="en-US" dirty="0"/>
              <a:t> extends </a:t>
            </a:r>
            <a:r>
              <a:rPr lang="en-US" dirty="0" err="1"/>
              <a:t>ComplexPanel</a:t>
            </a:r>
            <a:endParaRPr lang="en-IN" dirty="0"/>
          </a:p>
        </p:txBody>
      </p:sp>
      <p:sp>
        <p:nvSpPr>
          <p:cNvPr id="3" name="Title 2">
            <a:extLst>
              <a:ext uri="{FF2B5EF4-FFF2-40B4-BE49-F238E27FC236}">
                <a16:creationId xmlns:a16="http://schemas.microsoft.com/office/drawing/2014/main" id="{72A2CC10-06A4-4A2D-A154-B0B4EF6F8630}"/>
              </a:ext>
            </a:extLst>
          </p:cNvPr>
          <p:cNvSpPr>
            <a:spLocks noGrp="1"/>
          </p:cNvSpPr>
          <p:nvPr>
            <p:ph type="title"/>
          </p:nvPr>
        </p:nvSpPr>
        <p:spPr/>
        <p:txBody>
          <a:bodyPr/>
          <a:lstStyle/>
          <a:p>
            <a:r>
              <a:rPr lang="en-IN" dirty="0"/>
              <a:t>GWT </a:t>
            </a:r>
            <a:r>
              <a:rPr lang="en-IN" dirty="0" err="1"/>
              <a:t>DockLayoutPanel</a:t>
            </a:r>
            <a:endParaRPr lang="en-IN" dirty="0"/>
          </a:p>
        </p:txBody>
      </p:sp>
    </p:spTree>
    <p:extLst>
      <p:ext uri="{BB962C8B-B14F-4D97-AF65-F5344CB8AC3E}">
        <p14:creationId xmlns:p14="http://schemas.microsoft.com/office/powerpoint/2010/main" val="3532536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A2CC10-06A4-4A2D-A154-B0B4EF6F8630}"/>
              </a:ext>
            </a:extLst>
          </p:cNvPr>
          <p:cNvSpPr>
            <a:spLocks noGrp="1"/>
          </p:cNvSpPr>
          <p:nvPr>
            <p:ph type="title"/>
          </p:nvPr>
        </p:nvSpPr>
        <p:spPr/>
        <p:txBody>
          <a:bodyPr/>
          <a:lstStyle/>
          <a:p>
            <a:r>
              <a:rPr lang="en-IN" dirty="0"/>
              <a:t>GWT </a:t>
            </a:r>
            <a:r>
              <a:rPr lang="en-IN" dirty="0" err="1"/>
              <a:t>DockLayoutPanel</a:t>
            </a:r>
            <a:endParaRPr lang="en-IN" dirty="0"/>
          </a:p>
        </p:txBody>
      </p:sp>
      <p:pic>
        <p:nvPicPr>
          <p:cNvPr id="7" name="Picture 6">
            <a:extLst>
              <a:ext uri="{FF2B5EF4-FFF2-40B4-BE49-F238E27FC236}">
                <a16:creationId xmlns:a16="http://schemas.microsoft.com/office/drawing/2014/main" id="{3165192D-1E13-47DC-A68D-03F5EB817F1D}"/>
              </a:ext>
            </a:extLst>
          </p:cNvPr>
          <p:cNvPicPr>
            <a:picLocks noChangeAspect="1"/>
          </p:cNvPicPr>
          <p:nvPr/>
        </p:nvPicPr>
        <p:blipFill rotWithShape="1">
          <a:blip r:embed="rId2"/>
          <a:srcRect l="17010" t="12658" r="18454" b="45006"/>
          <a:stretch/>
        </p:blipFill>
        <p:spPr>
          <a:xfrm>
            <a:off x="318345" y="2094335"/>
            <a:ext cx="8553692" cy="3156395"/>
          </a:xfrm>
          <a:prstGeom prst="rect">
            <a:avLst/>
          </a:prstGeom>
        </p:spPr>
      </p:pic>
    </p:spTree>
    <p:extLst>
      <p:ext uri="{BB962C8B-B14F-4D97-AF65-F5344CB8AC3E}">
        <p14:creationId xmlns:p14="http://schemas.microsoft.com/office/powerpoint/2010/main" val="26410952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A2CC10-06A4-4A2D-A154-B0B4EF6F8630}"/>
              </a:ext>
            </a:extLst>
          </p:cNvPr>
          <p:cNvSpPr>
            <a:spLocks noGrp="1"/>
          </p:cNvSpPr>
          <p:nvPr>
            <p:ph type="title"/>
          </p:nvPr>
        </p:nvSpPr>
        <p:spPr/>
        <p:txBody>
          <a:bodyPr/>
          <a:lstStyle/>
          <a:p>
            <a:r>
              <a:rPr lang="en-IN" dirty="0"/>
              <a:t>GWT </a:t>
            </a:r>
            <a:r>
              <a:rPr lang="en-IN" dirty="0" err="1"/>
              <a:t>DockLayoutPanel</a:t>
            </a:r>
            <a:endParaRPr lang="en-IN" dirty="0"/>
          </a:p>
        </p:txBody>
      </p:sp>
      <p:pic>
        <p:nvPicPr>
          <p:cNvPr id="4" name="Picture 3">
            <a:extLst>
              <a:ext uri="{FF2B5EF4-FFF2-40B4-BE49-F238E27FC236}">
                <a16:creationId xmlns:a16="http://schemas.microsoft.com/office/drawing/2014/main" id="{F604D8B4-EF12-4CEC-8DCF-981184A4C611}"/>
              </a:ext>
            </a:extLst>
          </p:cNvPr>
          <p:cNvPicPr>
            <a:picLocks noChangeAspect="1"/>
          </p:cNvPicPr>
          <p:nvPr/>
        </p:nvPicPr>
        <p:blipFill rotWithShape="1">
          <a:blip r:embed="rId2"/>
          <a:srcRect l="16804" t="11557" r="18454" b="4868"/>
          <a:stretch/>
        </p:blipFill>
        <p:spPr>
          <a:xfrm>
            <a:off x="669302" y="1263192"/>
            <a:ext cx="7852529" cy="5307290"/>
          </a:xfrm>
          <a:prstGeom prst="rect">
            <a:avLst/>
          </a:prstGeom>
        </p:spPr>
      </p:pic>
    </p:spTree>
    <p:extLst>
      <p:ext uri="{BB962C8B-B14F-4D97-AF65-F5344CB8AC3E}">
        <p14:creationId xmlns:p14="http://schemas.microsoft.com/office/powerpoint/2010/main" val="42333037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772CF1-82DA-4634-B634-B809D1060B45}"/>
              </a:ext>
            </a:extLst>
          </p:cNvPr>
          <p:cNvSpPr>
            <a:spLocks noGrp="1"/>
          </p:cNvSpPr>
          <p:nvPr>
            <p:ph type="title"/>
          </p:nvPr>
        </p:nvSpPr>
        <p:spPr/>
        <p:txBody>
          <a:bodyPr/>
          <a:lstStyle/>
          <a:p>
            <a:r>
              <a:rPr lang="en-IN" dirty="0"/>
              <a:t>GWT Widget</a:t>
            </a:r>
          </a:p>
        </p:txBody>
      </p:sp>
      <p:pic>
        <p:nvPicPr>
          <p:cNvPr id="5" name="Picture 4">
            <a:extLst>
              <a:ext uri="{FF2B5EF4-FFF2-40B4-BE49-F238E27FC236}">
                <a16:creationId xmlns:a16="http://schemas.microsoft.com/office/drawing/2014/main" id="{54E44F47-7DC4-48AF-AD9C-DAE6D9F8402B}"/>
              </a:ext>
            </a:extLst>
          </p:cNvPr>
          <p:cNvPicPr>
            <a:picLocks noChangeAspect="1"/>
          </p:cNvPicPr>
          <p:nvPr/>
        </p:nvPicPr>
        <p:blipFill>
          <a:blip r:embed="rId2"/>
          <a:stretch>
            <a:fillRect/>
          </a:stretch>
        </p:blipFill>
        <p:spPr>
          <a:xfrm>
            <a:off x="291352" y="1295567"/>
            <a:ext cx="7926748" cy="5314585"/>
          </a:xfrm>
          <a:prstGeom prst="rect">
            <a:avLst/>
          </a:prstGeom>
        </p:spPr>
      </p:pic>
    </p:spTree>
    <p:extLst>
      <p:ext uri="{BB962C8B-B14F-4D97-AF65-F5344CB8AC3E}">
        <p14:creationId xmlns:p14="http://schemas.microsoft.com/office/powerpoint/2010/main" val="12566666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772CF1-82DA-4634-B634-B809D1060B45}"/>
              </a:ext>
            </a:extLst>
          </p:cNvPr>
          <p:cNvSpPr>
            <a:spLocks noGrp="1"/>
          </p:cNvSpPr>
          <p:nvPr>
            <p:ph type="title"/>
          </p:nvPr>
        </p:nvSpPr>
        <p:spPr/>
        <p:txBody>
          <a:bodyPr/>
          <a:lstStyle/>
          <a:p>
            <a:r>
              <a:rPr lang="en-IN" dirty="0"/>
              <a:t>GWT Widget</a:t>
            </a:r>
          </a:p>
        </p:txBody>
      </p:sp>
      <p:pic>
        <p:nvPicPr>
          <p:cNvPr id="4" name="Picture 3">
            <a:extLst>
              <a:ext uri="{FF2B5EF4-FFF2-40B4-BE49-F238E27FC236}">
                <a16:creationId xmlns:a16="http://schemas.microsoft.com/office/drawing/2014/main" id="{A1B29A02-13D6-4376-A235-70CEBEA41BA3}"/>
              </a:ext>
            </a:extLst>
          </p:cNvPr>
          <p:cNvPicPr>
            <a:picLocks noChangeAspect="1"/>
          </p:cNvPicPr>
          <p:nvPr/>
        </p:nvPicPr>
        <p:blipFill>
          <a:blip r:embed="rId2"/>
          <a:stretch>
            <a:fillRect/>
          </a:stretch>
        </p:blipFill>
        <p:spPr>
          <a:xfrm>
            <a:off x="1296982" y="1372144"/>
            <a:ext cx="6550036" cy="5485856"/>
          </a:xfrm>
          <a:prstGeom prst="rect">
            <a:avLst/>
          </a:prstGeom>
        </p:spPr>
      </p:pic>
    </p:spTree>
    <p:extLst>
      <p:ext uri="{BB962C8B-B14F-4D97-AF65-F5344CB8AC3E}">
        <p14:creationId xmlns:p14="http://schemas.microsoft.com/office/powerpoint/2010/main" val="568119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9CFCA8-6420-4F64-B938-94D10E6B2E3E}"/>
              </a:ext>
            </a:extLst>
          </p:cNvPr>
          <p:cNvSpPr>
            <a:spLocks noGrp="1"/>
          </p:cNvSpPr>
          <p:nvPr>
            <p:ph sz="quarter" idx="12"/>
          </p:nvPr>
        </p:nvSpPr>
        <p:spPr/>
        <p:txBody>
          <a:bodyPr>
            <a:normAutofit/>
          </a:bodyPr>
          <a:lstStyle/>
          <a:p>
            <a:r>
              <a:rPr lang="en-US" dirty="0"/>
              <a:t>GWT UI Binder is used to define the user interface in a declarative way i.e. it separates the programming logic from the UI of the web application build using GWT (Google Web Toolkit).</a:t>
            </a:r>
          </a:p>
          <a:p>
            <a:r>
              <a:rPr lang="en-US" dirty="0"/>
              <a:t>GWT UI Binder is a framework that allows user to build GWT application as HTML pages. HTML is the best way to design a UI.</a:t>
            </a:r>
          </a:p>
          <a:p>
            <a:r>
              <a:rPr lang="en-US" dirty="0"/>
              <a:t>Since GWT is based on Java, if the developer has the familiarity with XHTML, HTML, XML and CSS then UI can be easily designed in GWT. It is similar to what is JSP to Servlets.</a:t>
            </a:r>
            <a:endParaRPr lang="en-IN" dirty="0"/>
          </a:p>
        </p:txBody>
      </p:sp>
      <p:sp>
        <p:nvSpPr>
          <p:cNvPr id="3" name="Title 2">
            <a:extLst>
              <a:ext uri="{FF2B5EF4-FFF2-40B4-BE49-F238E27FC236}">
                <a16:creationId xmlns:a16="http://schemas.microsoft.com/office/drawing/2014/main" id="{01FCC55F-3FD8-449A-8CF4-6A88DA76A402}"/>
              </a:ext>
            </a:extLst>
          </p:cNvPr>
          <p:cNvSpPr>
            <a:spLocks noGrp="1"/>
          </p:cNvSpPr>
          <p:nvPr>
            <p:ph type="title"/>
          </p:nvPr>
        </p:nvSpPr>
        <p:spPr/>
        <p:txBody>
          <a:bodyPr/>
          <a:lstStyle/>
          <a:p>
            <a:r>
              <a:rPr lang="en-IN" dirty="0"/>
              <a:t>GWT UI Binder</a:t>
            </a:r>
          </a:p>
        </p:txBody>
      </p:sp>
    </p:spTree>
    <p:extLst>
      <p:ext uri="{BB962C8B-B14F-4D97-AF65-F5344CB8AC3E}">
        <p14:creationId xmlns:p14="http://schemas.microsoft.com/office/powerpoint/2010/main" val="4688562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7B1627-F86C-4AAD-A450-F9982FEB3FD6}"/>
              </a:ext>
            </a:extLst>
          </p:cNvPr>
          <p:cNvSpPr>
            <a:spLocks noGrp="1"/>
          </p:cNvSpPr>
          <p:nvPr>
            <p:ph sz="quarter" idx="12"/>
          </p:nvPr>
        </p:nvSpPr>
        <p:spPr/>
        <p:txBody>
          <a:bodyPr>
            <a:normAutofit/>
          </a:bodyPr>
          <a:lstStyle/>
          <a:p>
            <a:r>
              <a:rPr lang="en-IN" dirty="0"/>
              <a:t>Step1: Create UI Declaration in XML File</a:t>
            </a:r>
          </a:p>
          <a:p>
            <a:r>
              <a:rPr lang="en-IN" dirty="0"/>
              <a:t>Step 2: Use </a:t>
            </a:r>
            <a:r>
              <a:rPr lang="en-IN" dirty="0" err="1"/>
              <a:t>ui:field</a:t>
            </a:r>
            <a:r>
              <a:rPr lang="en-IN" dirty="0"/>
              <a:t> for Later Binding</a:t>
            </a:r>
          </a:p>
          <a:p>
            <a:r>
              <a:rPr lang="en-IN" dirty="0"/>
              <a:t>Step 3: Create Java counterpart of UI XML</a:t>
            </a:r>
          </a:p>
          <a:p>
            <a:r>
              <a:rPr lang="en-IN" dirty="0"/>
              <a:t>Step 4: Bind Java UI fields with </a:t>
            </a:r>
            <a:r>
              <a:rPr lang="en-IN" dirty="0" err="1"/>
              <a:t>UiField</a:t>
            </a:r>
            <a:r>
              <a:rPr lang="en-IN" dirty="0"/>
              <a:t> annotation</a:t>
            </a:r>
          </a:p>
          <a:p>
            <a:r>
              <a:rPr lang="en-IN" dirty="0"/>
              <a:t>Step 5: Bind Java UI with UI XML with </a:t>
            </a:r>
            <a:r>
              <a:rPr lang="en-IN" dirty="0" err="1"/>
              <a:t>UiTemplate</a:t>
            </a:r>
            <a:r>
              <a:rPr lang="en-IN" dirty="0"/>
              <a:t> annotation</a:t>
            </a:r>
          </a:p>
          <a:p>
            <a:r>
              <a:rPr lang="en-IN" dirty="0"/>
              <a:t>Step 6: Create CSS File</a:t>
            </a:r>
          </a:p>
          <a:p>
            <a:r>
              <a:rPr lang="en-IN" dirty="0"/>
              <a:t>Step 7: Create Java based Resource file for CSS File</a:t>
            </a:r>
          </a:p>
          <a:p>
            <a:r>
              <a:rPr lang="en-IN" dirty="0"/>
              <a:t>Step 8: Attach CSS resource in Java UI Code file.</a:t>
            </a:r>
          </a:p>
        </p:txBody>
      </p:sp>
      <p:sp>
        <p:nvSpPr>
          <p:cNvPr id="3" name="Title 2">
            <a:extLst>
              <a:ext uri="{FF2B5EF4-FFF2-40B4-BE49-F238E27FC236}">
                <a16:creationId xmlns:a16="http://schemas.microsoft.com/office/drawing/2014/main" id="{3C00AA22-7FD6-4473-83DD-A98BC65200D3}"/>
              </a:ext>
            </a:extLst>
          </p:cNvPr>
          <p:cNvSpPr>
            <a:spLocks noGrp="1"/>
          </p:cNvSpPr>
          <p:nvPr>
            <p:ph type="title"/>
          </p:nvPr>
        </p:nvSpPr>
        <p:spPr/>
        <p:txBody>
          <a:bodyPr/>
          <a:lstStyle/>
          <a:p>
            <a:r>
              <a:rPr lang="en-IN" dirty="0"/>
              <a:t>Roadmap of UI Binder</a:t>
            </a:r>
          </a:p>
        </p:txBody>
      </p:sp>
    </p:spTree>
    <p:extLst>
      <p:ext uri="{BB962C8B-B14F-4D97-AF65-F5344CB8AC3E}">
        <p14:creationId xmlns:p14="http://schemas.microsoft.com/office/powerpoint/2010/main" val="32778834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00AA22-7FD6-4473-83DD-A98BC65200D3}"/>
              </a:ext>
            </a:extLst>
          </p:cNvPr>
          <p:cNvSpPr>
            <a:spLocks noGrp="1"/>
          </p:cNvSpPr>
          <p:nvPr>
            <p:ph type="title"/>
          </p:nvPr>
        </p:nvSpPr>
        <p:spPr/>
        <p:txBody>
          <a:bodyPr/>
          <a:lstStyle/>
          <a:p>
            <a:r>
              <a:rPr lang="en-IN" dirty="0"/>
              <a:t>Roadmap of UI Binder</a:t>
            </a:r>
          </a:p>
        </p:txBody>
      </p:sp>
      <p:pic>
        <p:nvPicPr>
          <p:cNvPr id="7" name="Picture 6">
            <a:extLst>
              <a:ext uri="{FF2B5EF4-FFF2-40B4-BE49-F238E27FC236}">
                <a16:creationId xmlns:a16="http://schemas.microsoft.com/office/drawing/2014/main" id="{A58AC6C5-3F30-462E-97CF-2F6508C286B1}"/>
              </a:ext>
            </a:extLst>
          </p:cNvPr>
          <p:cNvPicPr>
            <a:picLocks noChangeAspect="1"/>
          </p:cNvPicPr>
          <p:nvPr/>
        </p:nvPicPr>
        <p:blipFill rotWithShape="1">
          <a:blip r:embed="rId2"/>
          <a:srcRect l="16907" t="14123" r="30103" b="20081"/>
          <a:stretch/>
        </p:blipFill>
        <p:spPr>
          <a:xfrm>
            <a:off x="537328" y="1414021"/>
            <a:ext cx="7720552" cy="5181682"/>
          </a:xfrm>
          <a:prstGeom prst="rect">
            <a:avLst/>
          </a:prstGeom>
        </p:spPr>
      </p:pic>
    </p:spTree>
    <p:extLst>
      <p:ext uri="{BB962C8B-B14F-4D97-AF65-F5344CB8AC3E}">
        <p14:creationId xmlns:p14="http://schemas.microsoft.com/office/powerpoint/2010/main" val="3660209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96FD88-80D7-4DDB-9D6E-D92769CEDA8B}"/>
              </a:ext>
            </a:extLst>
          </p:cNvPr>
          <p:cNvSpPr>
            <a:spLocks noGrp="1"/>
          </p:cNvSpPr>
          <p:nvPr>
            <p:ph sz="quarter" idx="12"/>
          </p:nvPr>
        </p:nvSpPr>
        <p:spPr/>
        <p:txBody>
          <a:bodyPr>
            <a:normAutofit/>
          </a:bodyPr>
          <a:lstStyle/>
          <a:p>
            <a:r>
              <a:rPr lang="en-US" dirty="0"/>
              <a:t>Beyond the compiler, GWT also includes a large library of widgets and panels, making it effortless to build a web application that looks more like a desktop application. </a:t>
            </a:r>
          </a:p>
          <a:p>
            <a:r>
              <a:rPr lang="en-US" dirty="0"/>
              <a:t>The widget library includes the usual suspects like text boxes, dropdown menus, and other form fields. </a:t>
            </a:r>
          </a:p>
          <a:p>
            <a:r>
              <a:rPr lang="en-US" dirty="0"/>
              <a:t>In addition, it includes complex widgets including a menu bar, tree control, dialog box, tab panel, stack panel, and others.</a:t>
            </a:r>
          </a:p>
          <a:p>
            <a:r>
              <a:rPr lang="en-US" dirty="0"/>
              <a:t>When it comes to communication with the server, GWT has a tool for every job.</a:t>
            </a:r>
            <a:endParaRPr lang="en-IN" dirty="0"/>
          </a:p>
        </p:txBody>
      </p:sp>
      <p:sp>
        <p:nvSpPr>
          <p:cNvPr id="3" name="Title 2">
            <a:extLst>
              <a:ext uri="{FF2B5EF4-FFF2-40B4-BE49-F238E27FC236}">
                <a16:creationId xmlns:a16="http://schemas.microsoft.com/office/drawing/2014/main" id="{FCBC8E8E-D333-4EB8-9702-4A80BC862EAA}"/>
              </a:ext>
            </a:extLst>
          </p:cNvPr>
          <p:cNvSpPr>
            <a:spLocks noGrp="1"/>
          </p:cNvSpPr>
          <p:nvPr>
            <p:ph type="title"/>
          </p:nvPr>
        </p:nvSpPr>
        <p:spPr/>
        <p:txBody>
          <a:bodyPr/>
          <a:lstStyle/>
          <a:p>
            <a:r>
              <a:rPr lang="en-IN" dirty="0"/>
              <a:t>Introduction to GWT</a:t>
            </a:r>
          </a:p>
        </p:txBody>
      </p:sp>
    </p:spTree>
    <p:extLst>
      <p:ext uri="{BB962C8B-B14F-4D97-AF65-F5344CB8AC3E}">
        <p14:creationId xmlns:p14="http://schemas.microsoft.com/office/powerpoint/2010/main" val="5123991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00AA22-7FD6-4473-83DD-A98BC65200D3}"/>
              </a:ext>
            </a:extLst>
          </p:cNvPr>
          <p:cNvSpPr>
            <a:spLocks noGrp="1"/>
          </p:cNvSpPr>
          <p:nvPr>
            <p:ph type="title"/>
          </p:nvPr>
        </p:nvSpPr>
        <p:spPr/>
        <p:txBody>
          <a:bodyPr/>
          <a:lstStyle/>
          <a:p>
            <a:r>
              <a:rPr lang="en-IN" dirty="0"/>
              <a:t>Roadmap of UI Binder</a:t>
            </a:r>
          </a:p>
        </p:txBody>
      </p:sp>
      <p:pic>
        <p:nvPicPr>
          <p:cNvPr id="4" name="Picture 3">
            <a:extLst>
              <a:ext uri="{FF2B5EF4-FFF2-40B4-BE49-F238E27FC236}">
                <a16:creationId xmlns:a16="http://schemas.microsoft.com/office/drawing/2014/main" id="{A8283CBE-32D9-4116-AE8E-E774A6A3456F}"/>
              </a:ext>
            </a:extLst>
          </p:cNvPr>
          <p:cNvPicPr>
            <a:picLocks noChangeAspect="1"/>
          </p:cNvPicPr>
          <p:nvPr/>
        </p:nvPicPr>
        <p:blipFill rotWithShape="1">
          <a:blip r:embed="rId2"/>
          <a:srcRect l="17010" t="11557" r="22371" b="25762"/>
          <a:stretch/>
        </p:blipFill>
        <p:spPr>
          <a:xfrm>
            <a:off x="367645" y="1451728"/>
            <a:ext cx="8578391" cy="4989471"/>
          </a:xfrm>
          <a:prstGeom prst="rect">
            <a:avLst/>
          </a:prstGeom>
        </p:spPr>
      </p:pic>
    </p:spTree>
    <p:extLst>
      <p:ext uri="{BB962C8B-B14F-4D97-AF65-F5344CB8AC3E}">
        <p14:creationId xmlns:p14="http://schemas.microsoft.com/office/powerpoint/2010/main" val="40977336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00AA22-7FD6-4473-83DD-A98BC65200D3}"/>
              </a:ext>
            </a:extLst>
          </p:cNvPr>
          <p:cNvSpPr>
            <a:spLocks noGrp="1"/>
          </p:cNvSpPr>
          <p:nvPr>
            <p:ph type="title"/>
          </p:nvPr>
        </p:nvSpPr>
        <p:spPr/>
        <p:txBody>
          <a:bodyPr/>
          <a:lstStyle/>
          <a:p>
            <a:r>
              <a:rPr lang="en-IN" dirty="0"/>
              <a:t>Roadmap of UI Binder</a:t>
            </a:r>
          </a:p>
        </p:txBody>
      </p:sp>
      <p:pic>
        <p:nvPicPr>
          <p:cNvPr id="5" name="Picture 4">
            <a:extLst>
              <a:ext uri="{FF2B5EF4-FFF2-40B4-BE49-F238E27FC236}">
                <a16:creationId xmlns:a16="http://schemas.microsoft.com/office/drawing/2014/main" id="{DB6F2DC7-0949-45E4-8A1C-23E0DBE90B94}"/>
              </a:ext>
            </a:extLst>
          </p:cNvPr>
          <p:cNvPicPr>
            <a:picLocks noChangeAspect="1"/>
          </p:cNvPicPr>
          <p:nvPr/>
        </p:nvPicPr>
        <p:blipFill rotWithShape="1">
          <a:blip r:embed="rId2"/>
          <a:srcRect l="16689" t="11742" r="16713" b="38225"/>
          <a:stretch/>
        </p:blipFill>
        <p:spPr>
          <a:xfrm>
            <a:off x="461035" y="1743959"/>
            <a:ext cx="8255418" cy="3742442"/>
          </a:xfrm>
          <a:prstGeom prst="rect">
            <a:avLst/>
          </a:prstGeom>
        </p:spPr>
      </p:pic>
    </p:spTree>
    <p:extLst>
      <p:ext uri="{BB962C8B-B14F-4D97-AF65-F5344CB8AC3E}">
        <p14:creationId xmlns:p14="http://schemas.microsoft.com/office/powerpoint/2010/main" val="2713066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A174E5-A729-4546-BCEB-A0528E567F05}"/>
              </a:ext>
            </a:extLst>
          </p:cNvPr>
          <p:cNvSpPr>
            <a:spLocks noGrp="1"/>
          </p:cNvSpPr>
          <p:nvPr>
            <p:ph sz="quarter" idx="12"/>
          </p:nvPr>
        </p:nvSpPr>
        <p:spPr/>
        <p:txBody>
          <a:bodyPr/>
          <a:lstStyle/>
          <a:p>
            <a:r>
              <a:rPr lang="en-IN" dirty="0"/>
              <a:t>1. Download GWT SDK.zip</a:t>
            </a:r>
          </a:p>
          <a:p>
            <a:r>
              <a:rPr lang="en-IN" dirty="0"/>
              <a:t>2. It has WebAppCreator</a:t>
            </a:r>
          </a:p>
          <a:p>
            <a:r>
              <a:rPr lang="en-IN" dirty="0"/>
              <a:t>3. webAppCreator -out G:/MyWebApp </a:t>
            </a:r>
            <a:r>
              <a:rPr lang="en-IN" dirty="0" err="1"/>
              <a:t>com.mycompany.mywebapp.MyWebApp</a:t>
            </a:r>
            <a:endParaRPr lang="en-IN" dirty="0"/>
          </a:p>
          <a:p>
            <a:r>
              <a:rPr lang="en-IN" dirty="0"/>
              <a:t>For Maven</a:t>
            </a:r>
          </a:p>
          <a:p>
            <a:r>
              <a:rPr lang="en-IN" dirty="0"/>
              <a:t>/webAppCreator -maven -out </a:t>
            </a:r>
            <a:r>
              <a:rPr lang="en-IN" dirty="0" err="1"/>
              <a:t>MyWebApp</a:t>
            </a:r>
            <a:r>
              <a:rPr lang="en-IN" dirty="0"/>
              <a:t> </a:t>
            </a:r>
            <a:r>
              <a:rPr lang="en-IN" dirty="0" err="1"/>
              <a:t>com.mycompany.mywebapp.MyWebApp</a:t>
            </a:r>
            <a:endParaRPr lang="en-IN" dirty="0"/>
          </a:p>
        </p:txBody>
      </p:sp>
      <p:sp>
        <p:nvSpPr>
          <p:cNvPr id="3" name="Title 2">
            <a:extLst>
              <a:ext uri="{FF2B5EF4-FFF2-40B4-BE49-F238E27FC236}">
                <a16:creationId xmlns:a16="http://schemas.microsoft.com/office/drawing/2014/main" id="{47AEC382-BD1C-4B5D-B1B5-CC20735956A3}"/>
              </a:ext>
            </a:extLst>
          </p:cNvPr>
          <p:cNvSpPr>
            <a:spLocks noGrp="1"/>
          </p:cNvSpPr>
          <p:nvPr>
            <p:ph type="title"/>
          </p:nvPr>
        </p:nvSpPr>
        <p:spPr/>
        <p:txBody>
          <a:bodyPr/>
          <a:lstStyle/>
          <a:p>
            <a:r>
              <a:rPr lang="en-US" dirty="0"/>
              <a:t>Building and running an example application</a:t>
            </a:r>
            <a:endParaRPr lang="en-IN" dirty="0"/>
          </a:p>
        </p:txBody>
      </p:sp>
    </p:spTree>
    <p:extLst>
      <p:ext uri="{BB962C8B-B14F-4D97-AF65-F5344CB8AC3E}">
        <p14:creationId xmlns:p14="http://schemas.microsoft.com/office/powerpoint/2010/main" val="29760471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EC382-BD1C-4B5D-B1B5-CC20735956A3}"/>
              </a:ext>
            </a:extLst>
          </p:cNvPr>
          <p:cNvSpPr>
            <a:spLocks noGrp="1"/>
          </p:cNvSpPr>
          <p:nvPr>
            <p:ph type="title"/>
          </p:nvPr>
        </p:nvSpPr>
        <p:spPr/>
        <p:txBody>
          <a:bodyPr/>
          <a:lstStyle/>
          <a:p>
            <a:r>
              <a:rPr lang="en-US" dirty="0"/>
              <a:t>Building and running an example application</a:t>
            </a:r>
            <a:endParaRPr lang="en-IN" dirty="0"/>
          </a:p>
        </p:txBody>
      </p:sp>
      <p:pic>
        <p:nvPicPr>
          <p:cNvPr id="7" name="Picture 6">
            <a:extLst>
              <a:ext uri="{FF2B5EF4-FFF2-40B4-BE49-F238E27FC236}">
                <a16:creationId xmlns:a16="http://schemas.microsoft.com/office/drawing/2014/main" id="{6FB69A9A-018E-49DB-8029-C4F286A86F95}"/>
              </a:ext>
            </a:extLst>
          </p:cNvPr>
          <p:cNvPicPr>
            <a:picLocks noChangeAspect="1"/>
          </p:cNvPicPr>
          <p:nvPr/>
        </p:nvPicPr>
        <p:blipFill rotWithShape="1">
          <a:blip r:embed="rId2"/>
          <a:srcRect t="2759" b="5602"/>
          <a:stretch/>
        </p:blipFill>
        <p:spPr>
          <a:xfrm>
            <a:off x="0" y="1564850"/>
            <a:ext cx="9144000" cy="4713402"/>
          </a:xfrm>
          <a:prstGeom prst="rect">
            <a:avLst/>
          </a:prstGeom>
        </p:spPr>
      </p:pic>
    </p:spTree>
    <p:extLst>
      <p:ext uri="{BB962C8B-B14F-4D97-AF65-F5344CB8AC3E}">
        <p14:creationId xmlns:p14="http://schemas.microsoft.com/office/powerpoint/2010/main" val="3508779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A174E5-A729-4546-BCEB-A0528E567F05}"/>
              </a:ext>
            </a:extLst>
          </p:cNvPr>
          <p:cNvSpPr>
            <a:spLocks noGrp="1"/>
          </p:cNvSpPr>
          <p:nvPr>
            <p:ph sz="quarter" idx="12"/>
          </p:nvPr>
        </p:nvSpPr>
        <p:spPr/>
        <p:txBody>
          <a:bodyPr/>
          <a:lstStyle/>
          <a:p>
            <a:r>
              <a:rPr lang="en-IN" dirty="0"/>
              <a:t>webAppCreator -out g:\StockWatcher </a:t>
            </a:r>
            <a:r>
              <a:rPr lang="en-IN" dirty="0" err="1"/>
              <a:t>com.google.gwt.sample.stockwatcher.StockWatcher</a:t>
            </a:r>
            <a:endParaRPr lang="en-IN" dirty="0"/>
          </a:p>
          <a:p>
            <a:endParaRPr lang="en-IN" dirty="0"/>
          </a:p>
          <a:p>
            <a:r>
              <a:rPr lang="en-IN" dirty="0"/>
              <a:t>Import as </a:t>
            </a:r>
            <a:r>
              <a:rPr lang="en-IN" dirty="0" err="1"/>
              <a:t>as</a:t>
            </a:r>
            <a:r>
              <a:rPr lang="en-IN" dirty="0"/>
              <a:t> existing project to eclipse</a:t>
            </a:r>
          </a:p>
        </p:txBody>
      </p:sp>
      <p:sp>
        <p:nvSpPr>
          <p:cNvPr id="3" name="Title 2">
            <a:extLst>
              <a:ext uri="{FF2B5EF4-FFF2-40B4-BE49-F238E27FC236}">
                <a16:creationId xmlns:a16="http://schemas.microsoft.com/office/drawing/2014/main" id="{47AEC382-BD1C-4B5D-B1B5-CC20735956A3}"/>
              </a:ext>
            </a:extLst>
          </p:cNvPr>
          <p:cNvSpPr>
            <a:spLocks noGrp="1"/>
          </p:cNvSpPr>
          <p:nvPr>
            <p:ph type="title"/>
          </p:nvPr>
        </p:nvSpPr>
        <p:spPr/>
        <p:txBody>
          <a:bodyPr/>
          <a:lstStyle/>
          <a:p>
            <a:r>
              <a:rPr lang="en-US" dirty="0"/>
              <a:t>Building and running an example application</a:t>
            </a:r>
            <a:endParaRPr lang="en-IN" dirty="0"/>
          </a:p>
        </p:txBody>
      </p:sp>
    </p:spTree>
    <p:extLst>
      <p:ext uri="{BB962C8B-B14F-4D97-AF65-F5344CB8AC3E}">
        <p14:creationId xmlns:p14="http://schemas.microsoft.com/office/powerpoint/2010/main" val="13722154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7D0F26-2E30-449C-85E1-820205C1CBBE}"/>
              </a:ext>
            </a:extLst>
          </p:cNvPr>
          <p:cNvSpPr>
            <a:spLocks noGrp="1"/>
          </p:cNvSpPr>
          <p:nvPr>
            <p:ph sz="quarter" idx="12"/>
          </p:nvPr>
        </p:nvSpPr>
        <p:spPr/>
        <p:txBody>
          <a:bodyPr>
            <a:normAutofit lnSpcReduction="10000"/>
          </a:bodyPr>
          <a:lstStyle/>
          <a:p>
            <a:r>
              <a:rPr lang="en-US" dirty="0"/>
              <a:t>Running the development mode code server (from Eclipse)</a:t>
            </a:r>
          </a:p>
          <a:p>
            <a:r>
              <a:rPr lang="en-US" dirty="0"/>
              <a:t>In the Package Explorer view, select the </a:t>
            </a:r>
            <a:r>
              <a:rPr lang="en-US" dirty="0" err="1"/>
              <a:t>StockWatcher</a:t>
            </a:r>
            <a:r>
              <a:rPr lang="en-US" dirty="0"/>
              <a:t> project.</a:t>
            </a:r>
          </a:p>
          <a:p>
            <a:r>
              <a:rPr lang="en-US" dirty="0"/>
              <a:t>In the toolbar, click the Run button (Run as Web Application). Note: When using a newer version of the chrome browser use ‘Run as Web Application (GWT Super Dev Mode)’ instead. The ‘Google Web Toolkit Developer Plugin’ needed for the default run mode doesn’t work anymore with newer browsers.</a:t>
            </a:r>
          </a:p>
          <a:p>
            <a:r>
              <a:rPr lang="en-US" dirty="0"/>
              <a:t>When the development mode tab opens, right-click on the URL to copy it.</a:t>
            </a:r>
            <a:endParaRPr lang="en-IN" dirty="0"/>
          </a:p>
        </p:txBody>
      </p:sp>
      <p:sp>
        <p:nvSpPr>
          <p:cNvPr id="3" name="Title 2">
            <a:extLst>
              <a:ext uri="{FF2B5EF4-FFF2-40B4-BE49-F238E27FC236}">
                <a16:creationId xmlns:a16="http://schemas.microsoft.com/office/drawing/2014/main" id="{2D61E11A-504E-4697-A80C-353B4A8DD395}"/>
              </a:ext>
            </a:extLst>
          </p:cNvPr>
          <p:cNvSpPr>
            <a:spLocks noGrp="1"/>
          </p:cNvSpPr>
          <p:nvPr>
            <p:ph type="title"/>
          </p:nvPr>
        </p:nvSpPr>
        <p:spPr/>
        <p:txBody>
          <a:bodyPr/>
          <a:lstStyle/>
          <a:p>
            <a:r>
              <a:rPr lang="en-IN" dirty="0"/>
              <a:t>Build Ant Application using Eclipse</a:t>
            </a:r>
          </a:p>
        </p:txBody>
      </p:sp>
    </p:spTree>
    <p:extLst>
      <p:ext uri="{BB962C8B-B14F-4D97-AF65-F5344CB8AC3E}">
        <p14:creationId xmlns:p14="http://schemas.microsoft.com/office/powerpoint/2010/main" val="4854566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61E11A-504E-4697-A80C-353B4A8DD395}"/>
              </a:ext>
            </a:extLst>
          </p:cNvPr>
          <p:cNvSpPr>
            <a:spLocks noGrp="1"/>
          </p:cNvSpPr>
          <p:nvPr>
            <p:ph type="title"/>
          </p:nvPr>
        </p:nvSpPr>
        <p:spPr/>
        <p:txBody>
          <a:bodyPr/>
          <a:lstStyle/>
          <a:p>
            <a:r>
              <a:rPr lang="en-IN" dirty="0"/>
              <a:t>Build Ant Application using Eclipse</a:t>
            </a:r>
          </a:p>
        </p:txBody>
      </p:sp>
      <p:pic>
        <p:nvPicPr>
          <p:cNvPr id="7" name="Picture 6">
            <a:extLst>
              <a:ext uri="{FF2B5EF4-FFF2-40B4-BE49-F238E27FC236}">
                <a16:creationId xmlns:a16="http://schemas.microsoft.com/office/drawing/2014/main" id="{B1ABEF65-7B9A-4B11-8BB7-856FF1BF2D21}"/>
              </a:ext>
            </a:extLst>
          </p:cNvPr>
          <p:cNvPicPr>
            <a:picLocks noChangeAspect="1"/>
          </p:cNvPicPr>
          <p:nvPr/>
        </p:nvPicPr>
        <p:blipFill rotWithShape="1">
          <a:blip r:embed="rId2"/>
          <a:srcRect l="18041" t="1913" r="8248" b="7251"/>
          <a:stretch/>
        </p:blipFill>
        <p:spPr>
          <a:xfrm>
            <a:off x="611864" y="1313892"/>
            <a:ext cx="8205260" cy="5020919"/>
          </a:xfrm>
          <a:prstGeom prst="rect">
            <a:avLst/>
          </a:prstGeom>
        </p:spPr>
      </p:pic>
    </p:spTree>
    <p:extLst>
      <p:ext uri="{BB962C8B-B14F-4D97-AF65-F5344CB8AC3E}">
        <p14:creationId xmlns:p14="http://schemas.microsoft.com/office/powerpoint/2010/main" val="17603699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549891-315A-432F-8DE3-D3387979A784}"/>
              </a:ext>
            </a:extLst>
          </p:cNvPr>
          <p:cNvSpPr>
            <a:spLocks noGrp="1"/>
          </p:cNvSpPr>
          <p:nvPr>
            <p:ph sz="quarter" idx="12"/>
          </p:nvPr>
        </p:nvSpPr>
        <p:spPr>
          <a:xfrm>
            <a:off x="457201" y="1381124"/>
            <a:ext cx="8228012" cy="4991395"/>
          </a:xfrm>
        </p:spPr>
        <p:txBody>
          <a:bodyPr/>
          <a:lstStyle/>
          <a:p>
            <a:r>
              <a:rPr lang="en-IN" dirty="0"/>
              <a:t>Set ANT_HOME</a:t>
            </a:r>
          </a:p>
          <a:p>
            <a:r>
              <a:rPr lang="en-IN" dirty="0"/>
              <a:t>set ant in env path</a:t>
            </a:r>
          </a:p>
          <a:p>
            <a:r>
              <a:rPr lang="en-IN" dirty="0"/>
              <a:t>Go to project folder and run the following</a:t>
            </a:r>
          </a:p>
          <a:p>
            <a:r>
              <a:rPr lang="en-IN" dirty="0"/>
              <a:t>ant </a:t>
            </a:r>
            <a:r>
              <a:rPr lang="en-IN" dirty="0" err="1"/>
              <a:t>devmode</a:t>
            </a:r>
            <a:endParaRPr lang="en-IN" dirty="0"/>
          </a:p>
          <a:p>
            <a:endParaRPr lang="en-IN" dirty="0"/>
          </a:p>
          <a:p>
            <a:endParaRPr lang="en-IN" dirty="0"/>
          </a:p>
        </p:txBody>
      </p:sp>
      <p:sp>
        <p:nvSpPr>
          <p:cNvPr id="3" name="Title 2">
            <a:extLst>
              <a:ext uri="{FF2B5EF4-FFF2-40B4-BE49-F238E27FC236}">
                <a16:creationId xmlns:a16="http://schemas.microsoft.com/office/drawing/2014/main" id="{0CFFB90D-E572-420D-AF5D-85F7404E4907}"/>
              </a:ext>
            </a:extLst>
          </p:cNvPr>
          <p:cNvSpPr>
            <a:spLocks noGrp="1"/>
          </p:cNvSpPr>
          <p:nvPr>
            <p:ph type="title"/>
          </p:nvPr>
        </p:nvSpPr>
        <p:spPr/>
        <p:txBody>
          <a:bodyPr/>
          <a:lstStyle/>
          <a:p>
            <a:r>
              <a:rPr lang="en-US" dirty="0"/>
              <a:t>Running the development mode code server (not from Eclipse)</a:t>
            </a:r>
            <a:endParaRPr lang="en-IN" dirty="0"/>
          </a:p>
        </p:txBody>
      </p:sp>
    </p:spTree>
    <p:extLst>
      <p:ext uri="{BB962C8B-B14F-4D97-AF65-F5344CB8AC3E}">
        <p14:creationId xmlns:p14="http://schemas.microsoft.com/office/powerpoint/2010/main" val="1438494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549891-315A-432F-8DE3-D3387979A784}"/>
              </a:ext>
            </a:extLst>
          </p:cNvPr>
          <p:cNvSpPr>
            <a:spLocks noGrp="1"/>
          </p:cNvSpPr>
          <p:nvPr>
            <p:ph sz="quarter" idx="12"/>
          </p:nvPr>
        </p:nvSpPr>
        <p:spPr>
          <a:xfrm>
            <a:off x="457201" y="1381125"/>
            <a:ext cx="8228012" cy="485382"/>
          </a:xfrm>
        </p:spPr>
        <p:txBody>
          <a:bodyPr/>
          <a:lstStyle/>
          <a:p>
            <a:r>
              <a:rPr lang="en-IN" dirty="0"/>
              <a:t>ant </a:t>
            </a:r>
            <a:r>
              <a:rPr lang="en-IN" dirty="0" err="1"/>
              <a:t>devmode</a:t>
            </a:r>
            <a:endParaRPr lang="en-IN" dirty="0"/>
          </a:p>
        </p:txBody>
      </p:sp>
      <p:sp>
        <p:nvSpPr>
          <p:cNvPr id="3" name="Title 2">
            <a:extLst>
              <a:ext uri="{FF2B5EF4-FFF2-40B4-BE49-F238E27FC236}">
                <a16:creationId xmlns:a16="http://schemas.microsoft.com/office/drawing/2014/main" id="{0CFFB90D-E572-420D-AF5D-85F7404E4907}"/>
              </a:ext>
            </a:extLst>
          </p:cNvPr>
          <p:cNvSpPr>
            <a:spLocks noGrp="1"/>
          </p:cNvSpPr>
          <p:nvPr>
            <p:ph type="title"/>
          </p:nvPr>
        </p:nvSpPr>
        <p:spPr/>
        <p:txBody>
          <a:bodyPr/>
          <a:lstStyle/>
          <a:p>
            <a:r>
              <a:rPr lang="en-US" dirty="0"/>
              <a:t>Running the development mode code server (not from Eclipse)</a:t>
            </a:r>
            <a:endParaRPr lang="en-IN" dirty="0"/>
          </a:p>
        </p:txBody>
      </p:sp>
      <p:pic>
        <p:nvPicPr>
          <p:cNvPr id="5" name="Picture 4">
            <a:extLst>
              <a:ext uri="{FF2B5EF4-FFF2-40B4-BE49-F238E27FC236}">
                <a16:creationId xmlns:a16="http://schemas.microsoft.com/office/drawing/2014/main" id="{52415D03-DAA8-4B64-B9FB-FFE77108332D}"/>
              </a:ext>
            </a:extLst>
          </p:cNvPr>
          <p:cNvPicPr>
            <a:picLocks noChangeAspect="1"/>
          </p:cNvPicPr>
          <p:nvPr/>
        </p:nvPicPr>
        <p:blipFill>
          <a:blip r:embed="rId2"/>
          <a:stretch>
            <a:fillRect/>
          </a:stretch>
        </p:blipFill>
        <p:spPr>
          <a:xfrm>
            <a:off x="103695" y="1831157"/>
            <a:ext cx="8936610" cy="5026843"/>
          </a:xfrm>
          <a:prstGeom prst="rect">
            <a:avLst/>
          </a:prstGeom>
        </p:spPr>
      </p:pic>
    </p:spTree>
    <p:extLst>
      <p:ext uri="{BB962C8B-B14F-4D97-AF65-F5344CB8AC3E}">
        <p14:creationId xmlns:p14="http://schemas.microsoft.com/office/powerpoint/2010/main" val="17886427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6DB970-B880-41D8-8915-3236E9EF3220}"/>
              </a:ext>
            </a:extLst>
          </p:cNvPr>
          <p:cNvSpPr>
            <a:spLocks noGrp="1"/>
          </p:cNvSpPr>
          <p:nvPr>
            <p:ph sz="quarter" idx="12"/>
          </p:nvPr>
        </p:nvSpPr>
        <p:spPr/>
        <p:txBody>
          <a:bodyPr>
            <a:normAutofit fontScale="85000" lnSpcReduction="20000"/>
          </a:bodyPr>
          <a:lstStyle/>
          <a:p>
            <a:r>
              <a:rPr lang="en-US" dirty="0"/>
              <a:t>Solution from @Marcel </a:t>
            </a:r>
            <a:r>
              <a:rPr lang="en-US" dirty="0" err="1"/>
              <a:t>Stör</a:t>
            </a:r>
            <a:r>
              <a:rPr lang="en-US" dirty="0"/>
              <a:t> and @adhg is right way, if you are not as stupid as me and didn't convert your Eclipse GWT project into Maven project and thus completely destroy any automation.</a:t>
            </a:r>
          </a:p>
          <a:p>
            <a:r>
              <a:rPr lang="en-US" dirty="0"/>
              <a:t>So, if you have project, that working fine in dev mode, running from Eclipse, but your war directory is empty, the following is for you: it's pretty simple to make WAR manually.</a:t>
            </a:r>
          </a:p>
          <a:p>
            <a:r>
              <a:rPr lang="en-US" dirty="0"/>
              <a:t>I assume, that your project is calling "</a:t>
            </a:r>
            <a:r>
              <a:rPr lang="en-US" dirty="0" err="1"/>
              <a:t>MyProj</a:t>
            </a:r>
            <a:r>
              <a:rPr lang="en-US" dirty="0"/>
              <a:t>"</a:t>
            </a:r>
          </a:p>
          <a:p>
            <a:r>
              <a:rPr lang="en-US" dirty="0"/>
              <a:t>Right mouse click on your project in Package Explorer and choose GWT -&gt; Compile.</a:t>
            </a:r>
          </a:p>
          <a:p>
            <a:r>
              <a:rPr lang="en-US" dirty="0"/>
              <a:t>Start you favorite file manager and create some temp directory (anywhere on your drive) to store your deployment files, for ex, </a:t>
            </a:r>
            <a:r>
              <a:rPr lang="en-US" dirty="0" err="1"/>
              <a:t>myproj_deploy</a:t>
            </a:r>
            <a:r>
              <a:rPr lang="en-US" dirty="0"/>
              <a:t>.</a:t>
            </a:r>
          </a:p>
          <a:p>
            <a:r>
              <a:rPr lang="en-US" dirty="0"/>
              <a:t>Go to </a:t>
            </a:r>
            <a:r>
              <a:rPr lang="en-US" dirty="0" err="1"/>
              <a:t>MyProj</a:t>
            </a:r>
            <a:r>
              <a:rPr lang="en-US" dirty="0"/>
              <a:t>/target. You'll find directory, called something like MyProj-0.0.1-SNAPSHOT. Copy it content into </a:t>
            </a:r>
            <a:r>
              <a:rPr lang="en-US" dirty="0" err="1"/>
              <a:t>myproj_deploy</a:t>
            </a:r>
            <a:r>
              <a:rPr lang="en-US" dirty="0"/>
              <a:t> dir.</a:t>
            </a:r>
          </a:p>
        </p:txBody>
      </p:sp>
      <p:sp>
        <p:nvSpPr>
          <p:cNvPr id="3" name="Title 2">
            <a:extLst>
              <a:ext uri="{FF2B5EF4-FFF2-40B4-BE49-F238E27FC236}">
                <a16:creationId xmlns:a16="http://schemas.microsoft.com/office/drawing/2014/main" id="{E2B31E93-766B-4E30-B2D3-B601696E4500}"/>
              </a:ext>
            </a:extLst>
          </p:cNvPr>
          <p:cNvSpPr>
            <a:spLocks noGrp="1"/>
          </p:cNvSpPr>
          <p:nvPr>
            <p:ph type="title"/>
          </p:nvPr>
        </p:nvSpPr>
        <p:spPr/>
        <p:txBody>
          <a:bodyPr/>
          <a:lstStyle/>
          <a:p>
            <a:r>
              <a:rPr lang="en-IN" dirty="0"/>
              <a:t>GWT in production mode</a:t>
            </a:r>
          </a:p>
        </p:txBody>
      </p:sp>
    </p:spTree>
    <p:extLst>
      <p:ext uri="{BB962C8B-B14F-4D97-AF65-F5344CB8AC3E}">
        <p14:creationId xmlns:p14="http://schemas.microsoft.com/office/powerpoint/2010/main" val="6448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BD0113-5A69-4D6E-8AF5-13DF56730071}"/>
              </a:ext>
            </a:extLst>
          </p:cNvPr>
          <p:cNvSpPr>
            <a:spLocks noGrp="1"/>
          </p:cNvSpPr>
          <p:nvPr>
            <p:ph type="title"/>
          </p:nvPr>
        </p:nvSpPr>
        <p:spPr/>
        <p:txBody>
          <a:bodyPr/>
          <a:lstStyle/>
          <a:p>
            <a:r>
              <a:rPr lang="en-US" dirty="0"/>
              <a:t>GWT comprehensive set of tools</a:t>
            </a:r>
            <a:endParaRPr lang="en-IN" dirty="0"/>
          </a:p>
        </p:txBody>
      </p:sp>
      <p:pic>
        <p:nvPicPr>
          <p:cNvPr id="5" name="Picture 4">
            <a:extLst>
              <a:ext uri="{FF2B5EF4-FFF2-40B4-BE49-F238E27FC236}">
                <a16:creationId xmlns:a16="http://schemas.microsoft.com/office/drawing/2014/main" id="{F46BE7BB-C569-4AC1-B52A-195EE32EC8FA}"/>
              </a:ext>
            </a:extLst>
          </p:cNvPr>
          <p:cNvPicPr>
            <a:picLocks noChangeAspect="1"/>
          </p:cNvPicPr>
          <p:nvPr/>
        </p:nvPicPr>
        <p:blipFill>
          <a:blip r:embed="rId2"/>
          <a:stretch>
            <a:fillRect/>
          </a:stretch>
        </p:blipFill>
        <p:spPr>
          <a:xfrm>
            <a:off x="669303" y="1514121"/>
            <a:ext cx="7494309" cy="4624871"/>
          </a:xfrm>
          <a:prstGeom prst="rect">
            <a:avLst/>
          </a:prstGeom>
        </p:spPr>
      </p:pic>
    </p:spTree>
    <p:extLst>
      <p:ext uri="{BB962C8B-B14F-4D97-AF65-F5344CB8AC3E}">
        <p14:creationId xmlns:p14="http://schemas.microsoft.com/office/powerpoint/2010/main" val="14625915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6DB970-B880-41D8-8915-3236E9EF3220}"/>
              </a:ext>
            </a:extLst>
          </p:cNvPr>
          <p:cNvSpPr>
            <a:spLocks noGrp="1"/>
          </p:cNvSpPr>
          <p:nvPr>
            <p:ph sz="quarter" idx="12"/>
          </p:nvPr>
        </p:nvSpPr>
        <p:spPr/>
        <p:txBody>
          <a:bodyPr>
            <a:normAutofit fontScale="77500" lnSpcReduction="20000"/>
          </a:bodyPr>
          <a:lstStyle/>
          <a:p>
            <a:r>
              <a:rPr lang="en-US" dirty="0"/>
              <a:t>Under </a:t>
            </a:r>
            <a:r>
              <a:rPr lang="en-US" dirty="0" err="1"/>
              <a:t>MyProj</a:t>
            </a:r>
            <a:r>
              <a:rPr lang="en-US" dirty="0"/>
              <a:t>/target there is classes directory. Go inside and you'll find folder, called "main" and root of your WEB-INF/classes </a:t>
            </a:r>
            <a:r>
              <a:rPr lang="en-US" dirty="0" err="1"/>
              <a:t>dir</a:t>
            </a:r>
            <a:r>
              <a:rPr lang="en-US" dirty="0"/>
              <a:t>, so create </a:t>
            </a:r>
            <a:r>
              <a:rPr lang="en-US" dirty="0" err="1"/>
              <a:t>myproj_deploy</a:t>
            </a:r>
            <a:r>
              <a:rPr lang="en-US" dirty="0"/>
              <a:t>/WEB-INF/classes directory and copy content of </a:t>
            </a:r>
            <a:r>
              <a:rPr lang="en-US" dirty="0" err="1"/>
              <a:t>MyProj</a:t>
            </a:r>
            <a:r>
              <a:rPr lang="en-US" dirty="0"/>
              <a:t>/target/classes into it, except "main" </a:t>
            </a:r>
            <a:r>
              <a:rPr lang="en-US" dirty="0" err="1"/>
              <a:t>direcrory</a:t>
            </a:r>
            <a:r>
              <a:rPr lang="en-US" dirty="0"/>
              <a:t>.</a:t>
            </a:r>
          </a:p>
          <a:p>
            <a:r>
              <a:rPr lang="en-US" dirty="0"/>
              <a:t>Now, go to </a:t>
            </a:r>
            <a:r>
              <a:rPr lang="en-US" dirty="0" err="1"/>
              <a:t>MyProj</a:t>
            </a:r>
            <a:r>
              <a:rPr lang="en-US" dirty="0"/>
              <a:t>/target/main/webapp. Of course, you can recognize these files.</a:t>
            </a:r>
          </a:p>
          <a:p>
            <a:r>
              <a:rPr lang="en-US" dirty="0"/>
              <a:t> Here is your WEB-INF/web.xml, your host HTML, your </a:t>
            </a:r>
            <a:r>
              <a:rPr lang="en-US" dirty="0" err="1"/>
              <a:t>css's</a:t>
            </a:r>
            <a:r>
              <a:rPr lang="en-US" dirty="0"/>
              <a:t>, etc. Copy all into root of </a:t>
            </a:r>
            <a:r>
              <a:rPr lang="en-US" dirty="0" err="1"/>
              <a:t>myproj_deploy</a:t>
            </a:r>
            <a:r>
              <a:rPr lang="en-US" dirty="0"/>
              <a:t>. You are almost ready.</a:t>
            </a:r>
          </a:p>
          <a:p>
            <a:r>
              <a:rPr lang="en-US" dirty="0"/>
              <a:t>Go to $WORKSPACE/.metadata/.plugins/</a:t>
            </a:r>
            <a:r>
              <a:rPr lang="en-US" dirty="0" err="1"/>
              <a:t>org.eclipse.wst.server.core</a:t>
            </a:r>
            <a:r>
              <a:rPr lang="en-US" dirty="0"/>
              <a:t>/</a:t>
            </a:r>
            <a:r>
              <a:rPr lang="en-US" dirty="0" err="1"/>
              <a:t>tmpN</a:t>
            </a:r>
            <a:r>
              <a:rPr lang="en-US" dirty="0"/>
              <a:t>/</a:t>
            </a:r>
            <a:r>
              <a:rPr lang="en-US" dirty="0" err="1"/>
              <a:t>wtpwebapps</a:t>
            </a:r>
            <a:r>
              <a:rPr lang="en-US" dirty="0"/>
              <a:t>/</a:t>
            </a:r>
            <a:r>
              <a:rPr lang="en-US" dirty="0" err="1"/>
              <a:t>MyProj</a:t>
            </a:r>
            <a:r>
              <a:rPr lang="en-US" dirty="0"/>
              <a:t>/WEB-INF/ and copy lib directory into </a:t>
            </a:r>
            <a:r>
              <a:rPr lang="en-US" dirty="0" err="1"/>
              <a:t>myproj_deploy</a:t>
            </a:r>
            <a:r>
              <a:rPr lang="en-US" dirty="0"/>
              <a:t>/WEB-INF/. That is your project library dependencies, and it's easiest way to don't forget to include some library into WAR.</a:t>
            </a:r>
          </a:p>
          <a:p>
            <a:r>
              <a:rPr lang="en-US" dirty="0"/>
              <a:t>Pack content of </a:t>
            </a:r>
            <a:r>
              <a:rPr lang="en-US" dirty="0" err="1"/>
              <a:t>myproj_deploy</a:t>
            </a:r>
            <a:r>
              <a:rPr lang="en-US" dirty="0"/>
              <a:t> into WAR as shown in @adhg answer and copy this WAR onto your Tomcat webapps </a:t>
            </a:r>
            <a:r>
              <a:rPr lang="en-US" dirty="0" err="1"/>
              <a:t>dir</a:t>
            </a:r>
            <a:endParaRPr lang="en-US" dirty="0"/>
          </a:p>
          <a:p>
            <a:r>
              <a:rPr lang="en-US" dirty="0"/>
              <a:t>.</a:t>
            </a:r>
          </a:p>
        </p:txBody>
      </p:sp>
      <p:sp>
        <p:nvSpPr>
          <p:cNvPr id="3" name="Title 2">
            <a:extLst>
              <a:ext uri="{FF2B5EF4-FFF2-40B4-BE49-F238E27FC236}">
                <a16:creationId xmlns:a16="http://schemas.microsoft.com/office/drawing/2014/main" id="{E2B31E93-766B-4E30-B2D3-B601696E4500}"/>
              </a:ext>
            </a:extLst>
          </p:cNvPr>
          <p:cNvSpPr>
            <a:spLocks noGrp="1"/>
          </p:cNvSpPr>
          <p:nvPr>
            <p:ph type="title"/>
          </p:nvPr>
        </p:nvSpPr>
        <p:spPr/>
        <p:txBody>
          <a:bodyPr/>
          <a:lstStyle/>
          <a:p>
            <a:r>
              <a:rPr lang="en-IN" dirty="0"/>
              <a:t>GWT in production mode</a:t>
            </a:r>
          </a:p>
        </p:txBody>
      </p:sp>
    </p:spTree>
    <p:extLst>
      <p:ext uri="{BB962C8B-B14F-4D97-AF65-F5344CB8AC3E}">
        <p14:creationId xmlns:p14="http://schemas.microsoft.com/office/powerpoint/2010/main" val="39982541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867BFC-A96E-4641-A76E-F41D80155D5E}"/>
              </a:ext>
            </a:extLst>
          </p:cNvPr>
          <p:cNvSpPr>
            <a:spLocks noGrp="1"/>
          </p:cNvSpPr>
          <p:nvPr>
            <p:ph type="title"/>
          </p:nvPr>
        </p:nvSpPr>
        <p:spPr/>
        <p:txBody>
          <a:bodyPr/>
          <a:lstStyle/>
          <a:p>
            <a:r>
              <a:rPr lang="en-IN" dirty="0"/>
              <a:t>GWT in production Mode</a:t>
            </a:r>
          </a:p>
        </p:txBody>
      </p:sp>
      <p:pic>
        <p:nvPicPr>
          <p:cNvPr id="7" name="Picture 6">
            <a:extLst>
              <a:ext uri="{FF2B5EF4-FFF2-40B4-BE49-F238E27FC236}">
                <a16:creationId xmlns:a16="http://schemas.microsoft.com/office/drawing/2014/main" id="{C4DBBB86-3CC0-4956-955D-D5329396700E}"/>
              </a:ext>
            </a:extLst>
          </p:cNvPr>
          <p:cNvPicPr>
            <a:picLocks noChangeAspect="1"/>
          </p:cNvPicPr>
          <p:nvPr/>
        </p:nvPicPr>
        <p:blipFill rotWithShape="1">
          <a:blip r:embed="rId2"/>
          <a:srcRect t="7525" b="5602"/>
          <a:stretch/>
        </p:blipFill>
        <p:spPr>
          <a:xfrm>
            <a:off x="0" y="1659118"/>
            <a:ext cx="9144000" cy="4468306"/>
          </a:xfrm>
          <a:prstGeom prst="rect">
            <a:avLst/>
          </a:prstGeom>
        </p:spPr>
      </p:pic>
      <p:cxnSp>
        <p:nvCxnSpPr>
          <p:cNvPr id="9" name="Straight Arrow Connector 8">
            <a:extLst>
              <a:ext uri="{FF2B5EF4-FFF2-40B4-BE49-F238E27FC236}">
                <a16:creationId xmlns:a16="http://schemas.microsoft.com/office/drawing/2014/main" id="{A821CCF4-334D-4337-8F21-0F0EA2B33E30}"/>
              </a:ext>
            </a:extLst>
          </p:cNvPr>
          <p:cNvCxnSpPr/>
          <p:nvPr/>
        </p:nvCxnSpPr>
        <p:spPr>
          <a:xfrm flipH="1">
            <a:off x="838986" y="955675"/>
            <a:ext cx="2149311" cy="2371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7955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867BFC-A96E-4641-A76E-F41D80155D5E}"/>
              </a:ext>
            </a:extLst>
          </p:cNvPr>
          <p:cNvSpPr>
            <a:spLocks noGrp="1"/>
          </p:cNvSpPr>
          <p:nvPr>
            <p:ph type="title"/>
          </p:nvPr>
        </p:nvSpPr>
        <p:spPr/>
        <p:txBody>
          <a:bodyPr/>
          <a:lstStyle/>
          <a:p>
            <a:r>
              <a:rPr lang="en-IN" dirty="0"/>
              <a:t>GWT in production Mode</a:t>
            </a:r>
          </a:p>
        </p:txBody>
      </p:sp>
      <p:pic>
        <p:nvPicPr>
          <p:cNvPr id="5" name="Picture 4">
            <a:extLst>
              <a:ext uri="{FF2B5EF4-FFF2-40B4-BE49-F238E27FC236}">
                <a16:creationId xmlns:a16="http://schemas.microsoft.com/office/drawing/2014/main" id="{95AD4C4F-0A4E-4CB2-A3AC-11C0EFFD71BA}"/>
              </a:ext>
            </a:extLst>
          </p:cNvPr>
          <p:cNvPicPr>
            <a:picLocks noChangeAspect="1"/>
          </p:cNvPicPr>
          <p:nvPr/>
        </p:nvPicPr>
        <p:blipFill>
          <a:blip r:embed="rId2"/>
          <a:stretch>
            <a:fillRect/>
          </a:stretch>
        </p:blipFill>
        <p:spPr>
          <a:xfrm>
            <a:off x="0" y="1451139"/>
            <a:ext cx="9144000" cy="5143500"/>
          </a:xfrm>
          <a:prstGeom prst="rect">
            <a:avLst/>
          </a:prstGeom>
        </p:spPr>
      </p:pic>
    </p:spTree>
    <p:extLst>
      <p:ext uri="{BB962C8B-B14F-4D97-AF65-F5344CB8AC3E}">
        <p14:creationId xmlns:p14="http://schemas.microsoft.com/office/powerpoint/2010/main" val="34623883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7D65F5-C8CB-4656-9F90-8BE9AD905E79}"/>
              </a:ext>
            </a:extLst>
          </p:cNvPr>
          <p:cNvSpPr>
            <a:spLocks noGrp="1"/>
          </p:cNvSpPr>
          <p:nvPr>
            <p:ph sz="quarter" idx="12"/>
          </p:nvPr>
        </p:nvSpPr>
        <p:spPr/>
        <p:txBody>
          <a:bodyPr/>
          <a:lstStyle/>
          <a:p>
            <a:r>
              <a:rPr lang="en-IN" dirty="0"/>
              <a:t>Create maven project use web app creator.</a:t>
            </a:r>
          </a:p>
          <a:p>
            <a:r>
              <a:rPr lang="en-IN" dirty="0"/>
              <a:t>/webAppCreator -maven -out </a:t>
            </a:r>
            <a:r>
              <a:rPr lang="en-IN" dirty="0" err="1"/>
              <a:t>MyWebApp</a:t>
            </a:r>
            <a:r>
              <a:rPr lang="en-IN" dirty="0"/>
              <a:t> </a:t>
            </a:r>
            <a:r>
              <a:rPr lang="en-IN" dirty="0" err="1"/>
              <a:t>com.mycompany.mywebapp.MyWebApp</a:t>
            </a:r>
            <a:endParaRPr lang="en-IN" dirty="0"/>
          </a:p>
          <a:p>
            <a:r>
              <a:rPr lang="en-IN" dirty="0"/>
              <a:t>Transfer all files and folders from ant to maven</a:t>
            </a:r>
          </a:p>
          <a:p>
            <a:r>
              <a:rPr lang="en-IN" dirty="0"/>
              <a:t>Do GWT compile</a:t>
            </a:r>
          </a:p>
          <a:p>
            <a:endParaRPr lang="en-IN" dirty="0"/>
          </a:p>
        </p:txBody>
      </p:sp>
      <p:sp>
        <p:nvSpPr>
          <p:cNvPr id="3" name="Title 2">
            <a:extLst>
              <a:ext uri="{FF2B5EF4-FFF2-40B4-BE49-F238E27FC236}">
                <a16:creationId xmlns:a16="http://schemas.microsoft.com/office/drawing/2014/main" id="{E1EC5DC8-FB08-4FDC-835A-FE5C5184BA29}"/>
              </a:ext>
            </a:extLst>
          </p:cNvPr>
          <p:cNvSpPr>
            <a:spLocks noGrp="1"/>
          </p:cNvSpPr>
          <p:nvPr>
            <p:ph type="title"/>
          </p:nvPr>
        </p:nvSpPr>
        <p:spPr/>
        <p:txBody>
          <a:bodyPr/>
          <a:lstStyle/>
          <a:p>
            <a:r>
              <a:rPr lang="en-IN" dirty="0"/>
              <a:t>Migrating from ANT to MAVEN</a:t>
            </a:r>
          </a:p>
        </p:txBody>
      </p:sp>
    </p:spTree>
    <p:extLst>
      <p:ext uri="{BB962C8B-B14F-4D97-AF65-F5344CB8AC3E}">
        <p14:creationId xmlns:p14="http://schemas.microsoft.com/office/powerpoint/2010/main" val="3006584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B20AC2-7FBB-4AB8-A754-D0D8632A9EBD}"/>
              </a:ext>
            </a:extLst>
          </p:cNvPr>
          <p:cNvSpPr>
            <a:spLocks noGrp="1"/>
          </p:cNvSpPr>
          <p:nvPr>
            <p:ph sz="quarter" idx="12"/>
          </p:nvPr>
        </p:nvSpPr>
        <p:spPr/>
        <p:txBody>
          <a:bodyPr/>
          <a:lstStyle/>
          <a:p>
            <a:r>
              <a:rPr lang="en-IN" dirty="0"/>
              <a:t>GWT 2.6</a:t>
            </a:r>
          </a:p>
          <a:p>
            <a:pPr lvl="1"/>
            <a:r>
              <a:rPr lang="en-US" dirty="0"/>
              <a:t>Java 7 is supported and is now the default</a:t>
            </a:r>
          </a:p>
          <a:p>
            <a:pPr lvl="1"/>
            <a:r>
              <a:rPr lang="en-US" dirty="0"/>
              <a:t>GWT Development Mode will no longer be available for Chrome sometime in 2014, so we improved alternate ways of debugging. </a:t>
            </a:r>
          </a:p>
          <a:p>
            <a:pPr lvl="1"/>
            <a:r>
              <a:rPr lang="en-US" dirty="0"/>
              <a:t>There are improvements to Super Dev Mode, asserts, console logging, and error messages.</a:t>
            </a:r>
          </a:p>
          <a:p>
            <a:pPr lvl="1"/>
            <a:r>
              <a:rPr lang="en-US" dirty="0"/>
              <a:t>Internet Explorer cleanup: IE6/7 support is disabled by default in this release and will be gone in the next major release. </a:t>
            </a:r>
          </a:p>
          <a:p>
            <a:pPr lvl="1"/>
            <a:r>
              <a:rPr lang="en-US" dirty="0"/>
              <a:t>IE10 is now a separate permutation.</a:t>
            </a:r>
            <a:endParaRPr lang="en-IN" dirty="0"/>
          </a:p>
        </p:txBody>
      </p:sp>
      <p:sp>
        <p:nvSpPr>
          <p:cNvPr id="3" name="Title 2">
            <a:extLst>
              <a:ext uri="{FF2B5EF4-FFF2-40B4-BE49-F238E27FC236}">
                <a16:creationId xmlns:a16="http://schemas.microsoft.com/office/drawing/2014/main" id="{4FA8C6E0-BD9C-4E64-A7AF-04D1787EBE42}"/>
              </a:ext>
            </a:extLst>
          </p:cNvPr>
          <p:cNvSpPr>
            <a:spLocks noGrp="1"/>
          </p:cNvSpPr>
          <p:nvPr>
            <p:ph type="title"/>
          </p:nvPr>
        </p:nvSpPr>
        <p:spPr/>
        <p:txBody>
          <a:bodyPr/>
          <a:lstStyle/>
          <a:p>
            <a:r>
              <a:rPr lang="en-IN" dirty="0"/>
              <a:t>GWT migration from 2.6 to 2.9</a:t>
            </a:r>
          </a:p>
        </p:txBody>
      </p:sp>
    </p:spTree>
    <p:extLst>
      <p:ext uri="{BB962C8B-B14F-4D97-AF65-F5344CB8AC3E}">
        <p14:creationId xmlns:p14="http://schemas.microsoft.com/office/powerpoint/2010/main" val="35052210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B20AC2-7FBB-4AB8-A754-D0D8632A9EBD}"/>
              </a:ext>
            </a:extLst>
          </p:cNvPr>
          <p:cNvSpPr>
            <a:spLocks noGrp="1"/>
          </p:cNvSpPr>
          <p:nvPr>
            <p:ph sz="quarter" idx="12"/>
          </p:nvPr>
        </p:nvSpPr>
        <p:spPr/>
        <p:txBody>
          <a:bodyPr>
            <a:normAutofit lnSpcReduction="10000"/>
          </a:bodyPr>
          <a:lstStyle/>
          <a:p>
            <a:r>
              <a:rPr lang="en-IN" dirty="0"/>
              <a:t>GWT 2.6</a:t>
            </a:r>
          </a:p>
          <a:p>
            <a:pPr lvl="1"/>
            <a:r>
              <a:rPr lang="en-US" dirty="0"/>
              <a:t>Java 7 is supported and is now the default</a:t>
            </a:r>
          </a:p>
          <a:p>
            <a:pPr lvl="1"/>
            <a:r>
              <a:rPr lang="en-US" dirty="0"/>
              <a:t>GWT Development Mode will no longer be available for Chrome sometime in 2014, so we improved alternate ways of debugging. </a:t>
            </a:r>
          </a:p>
          <a:p>
            <a:pPr lvl="1"/>
            <a:r>
              <a:rPr lang="en-US" dirty="0"/>
              <a:t>There are improvements to Super Dev Mode, asserts, console logging, and error messages.</a:t>
            </a:r>
          </a:p>
          <a:p>
            <a:pPr lvl="1"/>
            <a:r>
              <a:rPr lang="en-US" dirty="0"/>
              <a:t>Internet Explorer cleanup: IE6/7 support is disabled by default in this release and will be gone in the next major release. </a:t>
            </a:r>
          </a:p>
          <a:p>
            <a:pPr lvl="1"/>
            <a:r>
              <a:rPr lang="en-US" dirty="0"/>
              <a:t>IE10 is now a separate permutation.</a:t>
            </a:r>
          </a:p>
          <a:p>
            <a:pPr lvl="1"/>
            <a:r>
              <a:rPr lang="en-US" dirty="0">
                <a:hlinkClick r:id="rId2" action="ppaction://hlinkfile"/>
              </a:rPr>
              <a:t>Changes</a:t>
            </a:r>
            <a:endParaRPr lang="en-IN" dirty="0"/>
          </a:p>
        </p:txBody>
      </p:sp>
      <p:sp>
        <p:nvSpPr>
          <p:cNvPr id="3" name="Title 2">
            <a:extLst>
              <a:ext uri="{FF2B5EF4-FFF2-40B4-BE49-F238E27FC236}">
                <a16:creationId xmlns:a16="http://schemas.microsoft.com/office/drawing/2014/main" id="{4FA8C6E0-BD9C-4E64-A7AF-04D1787EBE42}"/>
              </a:ext>
            </a:extLst>
          </p:cNvPr>
          <p:cNvSpPr>
            <a:spLocks noGrp="1"/>
          </p:cNvSpPr>
          <p:nvPr>
            <p:ph type="title"/>
          </p:nvPr>
        </p:nvSpPr>
        <p:spPr/>
        <p:txBody>
          <a:bodyPr/>
          <a:lstStyle/>
          <a:p>
            <a:r>
              <a:rPr lang="en-IN" dirty="0"/>
              <a:t>GWT migration from 2.6 to 2.9</a:t>
            </a:r>
          </a:p>
        </p:txBody>
      </p:sp>
    </p:spTree>
    <p:extLst>
      <p:ext uri="{BB962C8B-B14F-4D97-AF65-F5344CB8AC3E}">
        <p14:creationId xmlns:p14="http://schemas.microsoft.com/office/powerpoint/2010/main" val="29967641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B20AC2-7FBB-4AB8-A754-D0D8632A9EBD}"/>
              </a:ext>
            </a:extLst>
          </p:cNvPr>
          <p:cNvSpPr>
            <a:spLocks noGrp="1"/>
          </p:cNvSpPr>
          <p:nvPr>
            <p:ph sz="quarter" idx="12"/>
          </p:nvPr>
        </p:nvSpPr>
        <p:spPr/>
        <p:txBody>
          <a:bodyPr>
            <a:normAutofit fontScale="92500" lnSpcReduction="20000"/>
          </a:bodyPr>
          <a:lstStyle/>
          <a:p>
            <a:r>
              <a:rPr lang="en-IN" dirty="0"/>
              <a:t>GWT 2.9</a:t>
            </a:r>
          </a:p>
          <a:p>
            <a:pPr lvl="1"/>
            <a:r>
              <a:rPr lang="en-US" dirty="0"/>
              <a:t>Able to compile projects with </a:t>
            </a:r>
            <a:r>
              <a:rPr lang="en-US" dirty="0" err="1"/>
              <a:t>jsinterop</a:t>
            </a:r>
            <a:r>
              <a:rPr lang="en-US" dirty="0"/>
              <a:t>-base 1.0.0, elemental2 1.0.0, and </a:t>
            </a:r>
            <a:r>
              <a:rPr lang="en-US" dirty="0" err="1"/>
              <a:t>jsinterop</a:t>
            </a:r>
            <a:r>
              <a:rPr lang="en-US" dirty="0"/>
              <a:t>-annotations 2.0.0. With the exception of @JsAsync and @JsEnum, this brings GWT2 to be compatible across these tools with J2CL.</a:t>
            </a:r>
          </a:p>
          <a:p>
            <a:pPr lvl="1"/>
            <a:r>
              <a:rPr lang="en-US" dirty="0"/>
              <a:t>Added support for Java language levels 9, 10, and 11.</a:t>
            </a:r>
          </a:p>
          <a:p>
            <a:pPr lvl="1"/>
            <a:r>
              <a:rPr lang="en-US" dirty="0"/>
              <a:t>Officially, support is dropped for running the GWT compiler or server-side tooling on Java 7.</a:t>
            </a:r>
          </a:p>
          <a:p>
            <a:pPr lvl="1"/>
            <a:r>
              <a:rPr lang="en-US" dirty="0"/>
              <a:t>The GWT distribution is still compiled to run on Java 7 for this release, but no guarantees are made about whether or not this will work. </a:t>
            </a:r>
          </a:p>
          <a:p>
            <a:pPr lvl="1"/>
            <a:r>
              <a:rPr lang="en-US" dirty="0"/>
              <a:t>Future versions will compile bytecode for Java 8+. The release was tested and found to work cross platform when run with Java 8, 11, and 14.</a:t>
            </a:r>
          </a:p>
          <a:p>
            <a:pPr lvl="1"/>
            <a:r>
              <a:rPr lang="en-US" dirty="0">
                <a:hlinkClick r:id="rId2" action="ppaction://hlinkfile"/>
              </a:rPr>
              <a:t>Changes</a:t>
            </a:r>
            <a:endParaRPr lang="en-IN" dirty="0"/>
          </a:p>
        </p:txBody>
      </p:sp>
      <p:sp>
        <p:nvSpPr>
          <p:cNvPr id="3" name="Title 2">
            <a:extLst>
              <a:ext uri="{FF2B5EF4-FFF2-40B4-BE49-F238E27FC236}">
                <a16:creationId xmlns:a16="http://schemas.microsoft.com/office/drawing/2014/main" id="{4FA8C6E0-BD9C-4E64-A7AF-04D1787EBE42}"/>
              </a:ext>
            </a:extLst>
          </p:cNvPr>
          <p:cNvSpPr>
            <a:spLocks noGrp="1"/>
          </p:cNvSpPr>
          <p:nvPr>
            <p:ph type="title"/>
          </p:nvPr>
        </p:nvSpPr>
        <p:spPr/>
        <p:txBody>
          <a:bodyPr/>
          <a:lstStyle/>
          <a:p>
            <a:r>
              <a:rPr lang="en-IN" dirty="0"/>
              <a:t>GWT migration from 2.6 to 2.9</a:t>
            </a:r>
          </a:p>
        </p:txBody>
      </p:sp>
    </p:spTree>
    <p:extLst>
      <p:ext uri="{BB962C8B-B14F-4D97-AF65-F5344CB8AC3E}">
        <p14:creationId xmlns:p14="http://schemas.microsoft.com/office/powerpoint/2010/main" val="34080342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9C05CF-D2D1-4925-986B-619A5BF299B4}"/>
              </a:ext>
            </a:extLst>
          </p:cNvPr>
          <p:cNvSpPr>
            <a:spLocks noGrp="1"/>
          </p:cNvSpPr>
          <p:nvPr>
            <p:ph sz="quarter" idx="12"/>
          </p:nvPr>
        </p:nvSpPr>
        <p:spPr/>
        <p:txBody>
          <a:bodyPr/>
          <a:lstStyle/>
          <a:p>
            <a:r>
              <a:rPr lang="en-US" dirty="0"/>
              <a:t>Super Simple Recipe for Adding GWT Logging</a:t>
            </a:r>
          </a:p>
          <a:p>
            <a:r>
              <a:rPr lang="en-IN" dirty="0"/>
              <a:t>&lt;inherits name="</a:t>
            </a:r>
            <a:r>
              <a:rPr lang="en-IN" dirty="0" err="1"/>
              <a:t>com.google.gwt.logging.Logging</a:t>
            </a:r>
            <a:r>
              <a:rPr lang="en-IN" dirty="0"/>
              <a:t>"/&gt;</a:t>
            </a:r>
          </a:p>
          <a:p>
            <a:endParaRPr lang="en-IN" dirty="0"/>
          </a:p>
          <a:p>
            <a:r>
              <a:rPr lang="en-IN" dirty="0"/>
              <a:t>    # In your .java file</a:t>
            </a:r>
          </a:p>
          <a:p>
            <a:r>
              <a:rPr lang="en-IN" dirty="0"/>
              <a:t>    Logger </a:t>
            </a:r>
            <a:r>
              <a:rPr lang="en-IN" dirty="0" err="1"/>
              <a:t>logger</a:t>
            </a:r>
            <a:r>
              <a:rPr lang="en-IN" dirty="0"/>
              <a:t> = </a:t>
            </a:r>
            <a:r>
              <a:rPr lang="en-IN" dirty="0" err="1"/>
              <a:t>Logger.getLogger</a:t>
            </a:r>
            <a:r>
              <a:rPr lang="en-IN" dirty="0"/>
              <a:t>("</a:t>
            </a:r>
            <a:r>
              <a:rPr lang="en-IN" dirty="0" err="1"/>
              <a:t>NameOfYourLogger</a:t>
            </a:r>
            <a:r>
              <a:rPr lang="en-IN" dirty="0"/>
              <a:t>");</a:t>
            </a:r>
          </a:p>
          <a:p>
            <a:r>
              <a:rPr lang="en-IN" dirty="0"/>
              <a:t>    logger.log(</a:t>
            </a:r>
            <a:r>
              <a:rPr lang="en-IN" dirty="0" err="1"/>
              <a:t>Level.SEVERE</a:t>
            </a:r>
            <a:r>
              <a:rPr lang="en-IN" dirty="0"/>
              <a:t>, "this message should get logged");</a:t>
            </a:r>
          </a:p>
        </p:txBody>
      </p:sp>
      <p:sp>
        <p:nvSpPr>
          <p:cNvPr id="3" name="Title 2">
            <a:extLst>
              <a:ext uri="{FF2B5EF4-FFF2-40B4-BE49-F238E27FC236}">
                <a16:creationId xmlns:a16="http://schemas.microsoft.com/office/drawing/2014/main" id="{BB941753-03D1-439A-BBC7-AB5267E90A25}"/>
              </a:ext>
            </a:extLst>
          </p:cNvPr>
          <p:cNvSpPr>
            <a:spLocks noGrp="1"/>
          </p:cNvSpPr>
          <p:nvPr>
            <p:ph type="title"/>
          </p:nvPr>
        </p:nvSpPr>
        <p:spPr/>
        <p:txBody>
          <a:bodyPr/>
          <a:lstStyle/>
          <a:p>
            <a:r>
              <a:rPr lang="en-IN" dirty="0"/>
              <a:t>Logging</a:t>
            </a:r>
          </a:p>
        </p:txBody>
      </p:sp>
    </p:spTree>
    <p:extLst>
      <p:ext uri="{BB962C8B-B14F-4D97-AF65-F5344CB8AC3E}">
        <p14:creationId xmlns:p14="http://schemas.microsoft.com/office/powerpoint/2010/main" val="17815942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1CC22-7DB8-461F-9200-61CEF9FD6C40}"/>
              </a:ext>
            </a:extLst>
          </p:cNvPr>
          <p:cNvSpPr>
            <a:spLocks noGrp="1"/>
          </p:cNvSpPr>
          <p:nvPr>
            <p:ph type="title"/>
          </p:nvPr>
        </p:nvSpPr>
        <p:spPr/>
        <p:txBody>
          <a:bodyPr/>
          <a:lstStyle/>
          <a:p>
            <a:r>
              <a:rPr lang="en-IN" dirty="0"/>
              <a:t>Log Handlers</a:t>
            </a:r>
          </a:p>
        </p:txBody>
      </p:sp>
      <p:pic>
        <p:nvPicPr>
          <p:cNvPr id="5" name="Picture 4">
            <a:extLst>
              <a:ext uri="{FF2B5EF4-FFF2-40B4-BE49-F238E27FC236}">
                <a16:creationId xmlns:a16="http://schemas.microsoft.com/office/drawing/2014/main" id="{187A4C7B-D7BD-4516-BB5D-547DF40938D2}"/>
              </a:ext>
            </a:extLst>
          </p:cNvPr>
          <p:cNvPicPr>
            <a:picLocks noChangeAspect="1"/>
          </p:cNvPicPr>
          <p:nvPr/>
        </p:nvPicPr>
        <p:blipFill rotWithShape="1">
          <a:blip r:embed="rId2"/>
          <a:srcRect l="28454" t="22110" r="28562" b="20996"/>
          <a:stretch/>
        </p:blipFill>
        <p:spPr>
          <a:xfrm>
            <a:off x="810705" y="1366887"/>
            <a:ext cx="6806154" cy="5067142"/>
          </a:xfrm>
          <a:prstGeom prst="rect">
            <a:avLst/>
          </a:prstGeom>
        </p:spPr>
      </p:pic>
    </p:spTree>
    <p:extLst>
      <p:ext uri="{BB962C8B-B14F-4D97-AF65-F5344CB8AC3E}">
        <p14:creationId xmlns:p14="http://schemas.microsoft.com/office/powerpoint/2010/main" val="35105005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BF882-4FF1-4366-9701-498F6CB47912}"/>
              </a:ext>
            </a:extLst>
          </p:cNvPr>
          <p:cNvSpPr>
            <a:spLocks noGrp="1"/>
          </p:cNvSpPr>
          <p:nvPr>
            <p:ph sz="quarter" idx="12"/>
          </p:nvPr>
        </p:nvSpPr>
        <p:spPr/>
        <p:txBody>
          <a:bodyPr/>
          <a:lstStyle/>
          <a:p>
            <a:r>
              <a:rPr lang="en-IN" dirty="0"/>
              <a:t>mvn </a:t>
            </a:r>
            <a:r>
              <a:rPr lang="en-IN" dirty="0" err="1"/>
              <a:t>archetype:generate</a:t>
            </a:r>
            <a:r>
              <a:rPr lang="en-IN" dirty="0"/>
              <a:t> -</a:t>
            </a:r>
            <a:r>
              <a:rPr lang="en-IN" dirty="0" err="1"/>
              <a:t>DarchetypeGroupId</a:t>
            </a:r>
            <a:r>
              <a:rPr lang="en-IN" dirty="0"/>
              <a:t>=</a:t>
            </a:r>
            <a:r>
              <a:rPr lang="en-IN" dirty="0" err="1"/>
              <a:t>com.sencha.gxt.archetypes</a:t>
            </a:r>
            <a:r>
              <a:rPr lang="en-IN" dirty="0"/>
              <a:t>   -</a:t>
            </a:r>
            <a:r>
              <a:rPr lang="en-IN" dirty="0" err="1"/>
              <a:t>DarchetypeArtifactId</a:t>
            </a:r>
            <a:r>
              <a:rPr lang="en-IN" dirty="0"/>
              <a:t>=gxt-basic-support-4x-archetype  -</a:t>
            </a:r>
            <a:r>
              <a:rPr lang="en-IN" dirty="0" err="1"/>
              <a:t>DgroupId</a:t>
            </a:r>
            <a:r>
              <a:rPr lang="en-IN" dirty="0"/>
              <a:t>=</a:t>
            </a:r>
            <a:r>
              <a:rPr lang="en-IN" dirty="0" err="1"/>
              <a:t>com.infy.bankapp</a:t>
            </a:r>
            <a:r>
              <a:rPr lang="en-IN" dirty="0"/>
              <a:t>   -</a:t>
            </a:r>
            <a:r>
              <a:rPr lang="en-IN" dirty="0" err="1"/>
              <a:t>DartifactId</a:t>
            </a:r>
            <a:r>
              <a:rPr lang="en-IN" dirty="0"/>
              <a:t>=</a:t>
            </a:r>
            <a:r>
              <a:rPr lang="en-IN" dirty="0" err="1"/>
              <a:t>practicelabgxt</a:t>
            </a:r>
            <a:r>
              <a:rPr lang="en-IN" dirty="0"/>
              <a:t>   -</a:t>
            </a:r>
            <a:r>
              <a:rPr lang="en-IN" dirty="0" err="1"/>
              <a:t>Dmodule</a:t>
            </a:r>
            <a:r>
              <a:rPr lang="en-IN" dirty="0"/>
              <a:t>=Project</a:t>
            </a:r>
          </a:p>
        </p:txBody>
      </p:sp>
      <p:sp>
        <p:nvSpPr>
          <p:cNvPr id="3" name="Title 2">
            <a:extLst>
              <a:ext uri="{FF2B5EF4-FFF2-40B4-BE49-F238E27FC236}">
                <a16:creationId xmlns:a16="http://schemas.microsoft.com/office/drawing/2014/main" id="{89C1BFB6-AD7A-499D-B865-FA61B7978E4C}"/>
              </a:ext>
            </a:extLst>
          </p:cNvPr>
          <p:cNvSpPr>
            <a:spLocks noGrp="1"/>
          </p:cNvSpPr>
          <p:nvPr>
            <p:ph type="title"/>
          </p:nvPr>
        </p:nvSpPr>
        <p:spPr/>
        <p:txBody>
          <a:bodyPr/>
          <a:lstStyle/>
          <a:p>
            <a:r>
              <a:rPr lang="en-IN" dirty="0"/>
              <a:t>GXT Project</a:t>
            </a:r>
          </a:p>
        </p:txBody>
      </p:sp>
    </p:spTree>
    <p:extLst>
      <p:ext uri="{BB962C8B-B14F-4D97-AF65-F5344CB8AC3E}">
        <p14:creationId xmlns:p14="http://schemas.microsoft.com/office/powerpoint/2010/main" val="447554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CA9A1-BCBA-4738-92CE-0CDDE388DB12}"/>
              </a:ext>
            </a:extLst>
          </p:cNvPr>
          <p:cNvSpPr>
            <a:spLocks noGrp="1"/>
          </p:cNvSpPr>
          <p:nvPr>
            <p:ph sz="quarter" idx="12"/>
          </p:nvPr>
        </p:nvSpPr>
        <p:spPr/>
        <p:txBody>
          <a:bodyPr>
            <a:normAutofit fontScale="92500"/>
          </a:bodyPr>
          <a:lstStyle/>
          <a:p>
            <a:r>
              <a:rPr lang="en-US" dirty="0"/>
              <a:t>The GWT compiler’s responsibility is to convert your Java code into JavaScript code, in much the same way the Java compiler compiles your Java code into bytecode. </a:t>
            </a:r>
          </a:p>
          <a:p>
            <a:r>
              <a:rPr lang="en-US" dirty="0"/>
              <a:t>You compile your project by running the Java program </a:t>
            </a:r>
            <a:r>
              <a:rPr lang="en-US" dirty="0" err="1"/>
              <a:t>com.google.gwt.dev.GWTCompiler</a:t>
            </a:r>
            <a:r>
              <a:rPr lang="en-US" dirty="0"/>
              <a:t>, passing it the location of your module definition file along with some other parameters. </a:t>
            </a:r>
          </a:p>
          <a:p>
            <a:r>
              <a:rPr lang="en-US" dirty="0"/>
              <a:t>A module is a set of related Java classes and files accompanied by a single configuration file. </a:t>
            </a:r>
          </a:p>
          <a:p>
            <a:r>
              <a:rPr lang="en-US" dirty="0"/>
              <a:t>The module definition typically includes an entry point, which is a class that executes when the application starts. </a:t>
            </a:r>
            <a:endParaRPr lang="en-IN" dirty="0"/>
          </a:p>
        </p:txBody>
      </p:sp>
      <p:sp>
        <p:nvSpPr>
          <p:cNvPr id="3" name="Title 2">
            <a:extLst>
              <a:ext uri="{FF2B5EF4-FFF2-40B4-BE49-F238E27FC236}">
                <a16:creationId xmlns:a16="http://schemas.microsoft.com/office/drawing/2014/main" id="{CB7CE49B-CBB4-455F-8B15-70264EC27B1F}"/>
              </a:ext>
            </a:extLst>
          </p:cNvPr>
          <p:cNvSpPr>
            <a:spLocks noGrp="1"/>
          </p:cNvSpPr>
          <p:nvPr>
            <p:ph type="title"/>
          </p:nvPr>
        </p:nvSpPr>
        <p:spPr/>
        <p:txBody>
          <a:bodyPr/>
          <a:lstStyle/>
          <a:p>
            <a:r>
              <a:rPr lang="en-IN" dirty="0"/>
              <a:t>GWT's Java-to-JavaScript compiler</a:t>
            </a:r>
          </a:p>
        </p:txBody>
      </p:sp>
    </p:spTree>
    <p:extLst>
      <p:ext uri="{BB962C8B-B14F-4D97-AF65-F5344CB8AC3E}">
        <p14:creationId xmlns:p14="http://schemas.microsoft.com/office/powerpoint/2010/main" val="13453328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BF882-4FF1-4366-9701-498F6CB47912}"/>
              </a:ext>
            </a:extLst>
          </p:cNvPr>
          <p:cNvSpPr>
            <a:spLocks noGrp="1"/>
          </p:cNvSpPr>
          <p:nvPr>
            <p:ph sz="quarter" idx="12"/>
          </p:nvPr>
        </p:nvSpPr>
        <p:spPr/>
        <p:txBody>
          <a:bodyPr/>
          <a:lstStyle/>
          <a:p>
            <a:pPr algn="l"/>
            <a:endParaRPr lang="en-IN" sz="1800" b="0" i="0" u="none" strike="noStrike" baseline="0" dirty="0">
              <a:solidFill>
                <a:srgbClr val="000000"/>
              </a:solidFill>
              <a:latin typeface="Arial" panose="020B0604020202020204" pitchFamily="34" charset="0"/>
            </a:endParaRPr>
          </a:p>
          <a:p>
            <a:r>
              <a:rPr lang="en-IN" sz="1800" b="0" i="0" u="none" strike="noStrike" baseline="0" dirty="0">
                <a:solidFill>
                  <a:srgbClr val="000000"/>
                </a:solidFill>
                <a:latin typeface="Arial" panose="020B0604020202020204" pitchFamily="34" charset="0"/>
              </a:rPr>
              <a:t>mvn </a:t>
            </a:r>
            <a:r>
              <a:rPr lang="en-IN" sz="1800" b="0" i="0" u="none" strike="noStrike" baseline="0" dirty="0" err="1">
                <a:solidFill>
                  <a:srgbClr val="000000"/>
                </a:solidFill>
                <a:latin typeface="Arial" panose="020B0604020202020204" pitchFamily="34" charset="0"/>
              </a:rPr>
              <a:t>install:install-file</a:t>
            </a:r>
            <a:r>
              <a:rPr lang="en-IN" sz="1800" b="0" i="0" u="none" strike="noStrike" baseline="0" dirty="0">
                <a:solidFill>
                  <a:srgbClr val="000000"/>
                </a:solidFill>
                <a:latin typeface="Arial" panose="020B0604020202020204" pitchFamily="34" charset="0"/>
              </a:rPr>
              <a:t> -</a:t>
            </a:r>
            <a:r>
              <a:rPr lang="en-IN" sz="1800" b="0" i="0" u="none" strike="noStrike" baseline="0" dirty="0" err="1">
                <a:solidFill>
                  <a:srgbClr val="000000"/>
                </a:solidFill>
                <a:latin typeface="Arial" panose="020B0604020202020204" pitchFamily="34" charset="0"/>
              </a:rPr>
              <a:t>DgroupId</a:t>
            </a:r>
            <a:r>
              <a:rPr lang="en-IN" sz="1800" b="0" i="0" u="none" strike="noStrike" baseline="0" dirty="0">
                <a:solidFill>
                  <a:srgbClr val="000000"/>
                </a:solidFill>
                <a:latin typeface="Arial" panose="020B0604020202020204" pitchFamily="34" charset="0"/>
              </a:rPr>
              <a:t>=</a:t>
            </a:r>
            <a:r>
              <a:rPr lang="en-IN" sz="1800" b="0" i="0" u="none" strike="noStrike" baseline="0" dirty="0" err="1">
                <a:solidFill>
                  <a:srgbClr val="000000"/>
                </a:solidFill>
                <a:latin typeface="Arial" panose="020B0604020202020204" pitchFamily="34" charset="0"/>
              </a:rPr>
              <a:t>com.sencha.gxt</a:t>
            </a:r>
            <a:r>
              <a:rPr lang="en-IN" sz="1800" b="0" i="0" u="none" strike="noStrike" baseline="0" dirty="0">
                <a:solidFill>
                  <a:srgbClr val="000000"/>
                </a:solidFill>
                <a:latin typeface="Arial" panose="020B0604020202020204" pitchFamily="34" charset="0"/>
              </a:rPr>
              <a:t> -</a:t>
            </a:r>
            <a:r>
              <a:rPr lang="en-IN" sz="1800" b="0" i="0" u="none" strike="noStrike" baseline="0" dirty="0" err="1">
                <a:solidFill>
                  <a:srgbClr val="000000"/>
                </a:solidFill>
                <a:latin typeface="Arial" panose="020B0604020202020204" pitchFamily="34" charset="0"/>
              </a:rPr>
              <a:t>DartifactId</a:t>
            </a:r>
            <a:r>
              <a:rPr lang="en-IN" sz="1800" b="0" i="0" u="none" strike="noStrike" baseline="0" dirty="0">
                <a:solidFill>
                  <a:srgbClr val="000000"/>
                </a:solidFill>
                <a:latin typeface="Arial" panose="020B0604020202020204" pitchFamily="34" charset="0"/>
              </a:rPr>
              <a:t>=</a:t>
            </a:r>
            <a:r>
              <a:rPr lang="en-IN" sz="1800" b="0" i="0" u="none" strike="noStrike" baseline="0" dirty="0" err="1">
                <a:solidFill>
                  <a:srgbClr val="000000"/>
                </a:solidFill>
                <a:latin typeface="Arial" panose="020B0604020202020204" pitchFamily="34" charset="0"/>
              </a:rPr>
              <a:t>gxt</a:t>
            </a:r>
            <a:r>
              <a:rPr lang="en-IN" sz="1800" b="0" i="0" u="none" strike="noStrike" baseline="0" dirty="0">
                <a:solidFill>
                  <a:srgbClr val="000000"/>
                </a:solidFill>
                <a:latin typeface="Arial" panose="020B0604020202020204" pitchFamily="34" charset="0"/>
              </a:rPr>
              <a:t> -</a:t>
            </a:r>
            <a:r>
              <a:rPr lang="en-IN" sz="1800" b="0" i="0" u="none" strike="noStrike" baseline="0" dirty="0" err="1">
                <a:solidFill>
                  <a:srgbClr val="000000"/>
                </a:solidFill>
                <a:latin typeface="Arial" panose="020B0604020202020204" pitchFamily="34" charset="0"/>
              </a:rPr>
              <a:t>Dpackaging</a:t>
            </a:r>
            <a:r>
              <a:rPr lang="en-IN" sz="1800" b="0" i="0" u="none" strike="noStrike" baseline="0" dirty="0">
                <a:solidFill>
                  <a:srgbClr val="000000"/>
                </a:solidFill>
                <a:latin typeface="Arial" panose="020B0604020202020204" pitchFamily="34" charset="0"/>
              </a:rPr>
              <a:t>=jar -</a:t>
            </a:r>
            <a:r>
              <a:rPr lang="en-IN" sz="1800" b="0" i="0" u="none" strike="noStrike" baseline="0" dirty="0" err="1">
                <a:solidFill>
                  <a:srgbClr val="000000"/>
                </a:solidFill>
                <a:latin typeface="Arial" panose="020B0604020202020204" pitchFamily="34" charset="0"/>
              </a:rPr>
              <a:t>Dversion</a:t>
            </a:r>
            <a:r>
              <a:rPr lang="en-IN" sz="1800" b="0" i="0" u="none" strike="noStrike" baseline="0" dirty="0">
                <a:solidFill>
                  <a:srgbClr val="000000"/>
                </a:solidFill>
                <a:latin typeface="Arial" panose="020B0604020202020204" pitchFamily="34" charset="0"/>
              </a:rPr>
              <a:t>=4.0.0 -</a:t>
            </a:r>
            <a:r>
              <a:rPr lang="en-IN" sz="1800" b="0" i="0" u="none" strike="noStrike" baseline="0" dirty="0" err="1">
                <a:solidFill>
                  <a:srgbClr val="000000"/>
                </a:solidFill>
                <a:latin typeface="Arial" panose="020B0604020202020204" pitchFamily="34" charset="0"/>
              </a:rPr>
              <a:t>Dfile</a:t>
            </a:r>
            <a:r>
              <a:rPr lang="en-IN" sz="1800" b="0" i="0" u="none" strike="noStrike" baseline="0" dirty="0">
                <a:solidFill>
                  <a:srgbClr val="000000"/>
                </a:solidFill>
                <a:latin typeface="Arial" panose="020B0604020202020204" pitchFamily="34" charset="0"/>
              </a:rPr>
              <a:t>=E:\software\A08\file\gxt-4.0.3-trial\gxt.jar -</a:t>
            </a:r>
            <a:r>
              <a:rPr lang="en-IN" sz="1800" b="0" i="0" u="none" strike="noStrike" baseline="0" dirty="0" err="1">
                <a:solidFill>
                  <a:srgbClr val="000000"/>
                </a:solidFill>
                <a:latin typeface="Arial" panose="020B0604020202020204" pitchFamily="34" charset="0"/>
              </a:rPr>
              <a:t>DgeneratePom</a:t>
            </a:r>
            <a:r>
              <a:rPr lang="en-IN" sz="1800" b="0" i="0" u="none" strike="noStrike" baseline="0" dirty="0">
                <a:solidFill>
                  <a:srgbClr val="000000"/>
                </a:solidFill>
                <a:latin typeface="Arial" panose="020B0604020202020204" pitchFamily="34" charset="0"/>
              </a:rPr>
              <a:t>=true</a:t>
            </a:r>
            <a:endParaRPr lang="en-IN" dirty="0"/>
          </a:p>
        </p:txBody>
      </p:sp>
      <p:sp>
        <p:nvSpPr>
          <p:cNvPr id="3" name="Title 2">
            <a:extLst>
              <a:ext uri="{FF2B5EF4-FFF2-40B4-BE49-F238E27FC236}">
                <a16:creationId xmlns:a16="http://schemas.microsoft.com/office/drawing/2014/main" id="{89C1BFB6-AD7A-499D-B865-FA61B7978E4C}"/>
              </a:ext>
            </a:extLst>
          </p:cNvPr>
          <p:cNvSpPr>
            <a:spLocks noGrp="1"/>
          </p:cNvSpPr>
          <p:nvPr>
            <p:ph type="title"/>
          </p:nvPr>
        </p:nvSpPr>
        <p:spPr/>
        <p:txBody>
          <a:bodyPr/>
          <a:lstStyle/>
          <a:p>
            <a:r>
              <a:rPr lang="en-IN" dirty="0"/>
              <a:t>GXT Project</a:t>
            </a:r>
          </a:p>
        </p:txBody>
      </p:sp>
    </p:spTree>
    <p:extLst>
      <p:ext uri="{BB962C8B-B14F-4D97-AF65-F5344CB8AC3E}">
        <p14:creationId xmlns:p14="http://schemas.microsoft.com/office/powerpoint/2010/main" val="33224911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C1BFB6-AD7A-499D-B865-FA61B7978E4C}"/>
              </a:ext>
            </a:extLst>
          </p:cNvPr>
          <p:cNvSpPr>
            <a:spLocks noGrp="1"/>
          </p:cNvSpPr>
          <p:nvPr>
            <p:ph type="title"/>
          </p:nvPr>
        </p:nvSpPr>
        <p:spPr/>
        <p:txBody>
          <a:bodyPr/>
          <a:lstStyle/>
          <a:p>
            <a:r>
              <a:rPr lang="en-IN" dirty="0"/>
              <a:t>GXT Project</a:t>
            </a:r>
          </a:p>
        </p:txBody>
      </p:sp>
      <p:pic>
        <p:nvPicPr>
          <p:cNvPr id="7" name="Picture 6">
            <a:extLst>
              <a:ext uri="{FF2B5EF4-FFF2-40B4-BE49-F238E27FC236}">
                <a16:creationId xmlns:a16="http://schemas.microsoft.com/office/drawing/2014/main" id="{DFD5B9DD-B04E-468D-BB71-68F451FDCE56}"/>
              </a:ext>
            </a:extLst>
          </p:cNvPr>
          <p:cNvPicPr>
            <a:picLocks noChangeAspect="1"/>
          </p:cNvPicPr>
          <p:nvPr/>
        </p:nvPicPr>
        <p:blipFill>
          <a:blip r:embed="rId2"/>
          <a:stretch>
            <a:fillRect/>
          </a:stretch>
        </p:blipFill>
        <p:spPr>
          <a:xfrm>
            <a:off x="0" y="1319163"/>
            <a:ext cx="9144000" cy="5143500"/>
          </a:xfrm>
          <a:prstGeom prst="rect">
            <a:avLst/>
          </a:prstGeom>
        </p:spPr>
      </p:pic>
    </p:spTree>
    <p:extLst>
      <p:ext uri="{BB962C8B-B14F-4D97-AF65-F5344CB8AC3E}">
        <p14:creationId xmlns:p14="http://schemas.microsoft.com/office/powerpoint/2010/main" val="36729428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F24E49-6793-43B0-9632-13C021FDD1EA}"/>
              </a:ext>
            </a:extLst>
          </p:cNvPr>
          <p:cNvSpPr>
            <a:spLocks noGrp="1"/>
          </p:cNvSpPr>
          <p:nvPr>
            <p:ph type="title"/>
          </p:nvPr>
        </p:nvSpPr>
        <p:spPr/>
        <p:txBody>
          <a:bodyPr/>
          <a:lstStyle/>
          <a:p>
            <a:r>
              <a:rPr lang="en-IN" dirty="0"/>
              <a:t>Sencha GXT</a:t>
            </a:r>
          </a:p>
        </p:txBody>
      </p:sp>
      <p:pic>
        <p:nvPicPr>
          <p:cNvPr id="2050" name="Picture 2">
            <a:extLst>
              <a:ext uri="{FF2B5EF4-FFF2-40B4-BE49-F238E27FC236}">
                <a16:creationId xmlns:a16="http://schemas.microsoft.com/office/drawing/2014/main" id="{F54410D5-4279-470E-93D9-B95D90BA4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941" y="1594308"/>
            <a:ext cx="60579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6740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31C81F-6B35-45B9-9313-58F9FA4EE175}"/>
              </a:ext>
            </a:extLst>
          </p:cNvPr>
          <p:cNvSpPr>
            <a:spLocks noGrp="1"/>
          </p:cNvSpPr>
          <p:nvPr>
            <p:ph sz="quarter" idx="12"/>
          </p:nvPr>
        </p:nvSpPr>
        <p:spPr/>
        <p:txBody>
          <a:bodyPr>
            <a:normAutofit lnSpcReduction="10000"/>
          </a:bodyPr>
          <a:lstStyle/>
          <a:p>
            <a:r>
              <a:rPr lang="en-IN" dirty="0"/>
              <a:t>In existing project</a:t>
            </a:r>
          </a:p>
          <a:p>
            <a:r>
              <a:rPr lang="en-IN" dirty="0"/>
              <a:t>junitCreator.cmd -eclipse </a:t>
            </a:r>
            <a:r>
              <a:rPr lang="en-IN" dirty="0" err="1"/>
              <a:t>ExampleProject</a:t>
            </a:r>
            <a:r>
              <a:rPr lang="en-IN" dirty="0"/>
              <a:t> -</a:t>
            </a:r>
            <a:r>
              <a:rPr lang="en-IN" dirty="0" err="1"/>
              <a:t>junit</a:t>
            </a:r>
            <a:r>
              <a:rPr lang="en-IN" dirty="0"/>
              <a:t> &lt;</a:t>
            </a:r>
            <a:r>
              <a:rPr lang="en-IN" dirty="0" err="1"/>
              <a:t>pathToJunit</a:t>
            </a:r>
            <a:r>
              <a:rPr lang="en-IN" dirty="0"/>
              <a:t>&gt;</a:t>
            </a:r>
          </a:p>
          <a:p>
            <a:r>
              <a:rPr lang="en-IN" dirty="0"/>
              <a:t>-module </a:t>
            </a:r>
            <a:r>
              <a:rPr lang="en-IN" dirty="0" err="1"/>
              <a:t>org.gwtbook.ExampleProject</a:t>
            </a:r>
            <a:r>
              <a:rPr lang="en-IN" dirty="0"/>
              <a:t> </a:t>
            </a:r>
            <a:r>
              <a:rPr lang="en-IN" dirty="0" err="1"/>
              <a:t>org.gwtbook.client.ExampleTest</a:t>
            </a:r>
            <a:endParaRPr lang="en-IN" dirty="0"/>
          </a:p>
          <a:p>
            <a:r>
              <a:rPr lang="en-IN" dirty="0"/>
              <a:t>New Project</a:t>
            </a:r>
          </a:p>
          <a:p>
            <a:r>
              <a:rPr lang="en-US" dirty="0" err="1"/>
              <a:t>webAppCreator</a:t>
            </a:r>
            <a:r>
              <a:rPr lang="en-US" dirty="0"/>
              <a:t> </a:t>
            </a:r>
          </a:p>
          <a:p>
            <a:r>
              <a:rPr lang="en-US" dirty="0"/>
              <a:t>   -out HelloWorld </a:t>
            </a:r>
          </a:p>
          <a:p>
            <a:r>
              <a:rPr lang="en-US" dirty="0"/>
              <a:t>   -</a:t>
            </a:r>
            <a:r>
              <a:rPr lang="en-US" dirty="0" err="1"/>
              <a:t>junit</a:t>
            </a:r>
            <a:r>
              <a:rPr lang="en-US" dirty="0"/>
              <a:t> C:\JUNIT\junit-4.10.jar </a:t>
            </a:r>
          </a:p>
          <a:p>
            <a:r>
              <a:rPr lang="en-US" dirty="0"/>
              <a:t>   </a:t>
            </a:r>
            <a:r>
              <a:rPr lang="en-US" dirty="0" err="1"/>
              <a:t>com.tutorialspoint.HelloWorld</a:t>
            </a:r>
            <a:endParaRPr lang="en-IN" dirty="0"/>
          </a:p>
        </p:txBody>
      </p:sp>
      <p:sp>
        <p:nvSpPr>
          <p:cNvPr id="3" name="Title 2">
            <a:extLst>
              <a:ext uri="{FF2B5EF4-FFF2-40B4-BE49-F238E27FC236}">
                <a16:creationId xmlns:a16="http://schemas.microsoft.com/office/drawing/2014/main" id="{12D87C84-9C44-4E3E-867C-D39BAF7E8331}"/>
              </a:ext>
            </a:extLst>
          </p:cNvPr>
          <p:cNvSpPr>
            <a:spLocks noGrp="1"/>
          </p:cNvSpPr>
          <p:nvPr>
            <p:ph type="title"/>
          </p:nvPr>
        </p:nvSpPr>
        <p:spPr/>
        <p:txBody>
          <a:bodyPr/>
          <a:lstStyle/>
          <a:p>
            <a:r>
              <a:rPr lang="en-IN" dirty="0"/>
              <a:t>Junit Test</a:t>
            </a:r>
          </a:p>
        </p:txBody>
      </p:sp>
    </p:spTree>
    <p:extLst>
      <p:ext uri="{BB962C8B-B14F-4D97-AF65-F5344CB8AC3E}">
        <p14:creationId xmlns:p14="http://schemas.microsoft.com/office/powerpoint/2010/main" val="40439940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3FD835-9254-40D9-BD94-E899FF720939}"/>
              </a:ext>
            </a:extLst>
          </p:cNvPr>
          <p:cNvSpPr>
            <a:spLocks noGrp="1"/>
          </p:cNvSpPr>
          <p:nvPr>
            <p:ph sz="quarter" idx="12"/>
          </p:nvPr>
        </p:nvSpPr>
        <p:spPr/>
        <p:txBody>
          <a:bodyPr>
            <a:normAutofit fontScale="92500" lnSpcReduction="10000"/>
          </a:bodyPr>
          <a:lstStyle/>
          <a:p>
            <a:r>
              <a:rPr lang="en-US" dirty="0"/>
              <a:t>Using </a:t>
            </a:r>
            <a:r>
              <a:rPr lang="en-US" dirty="0" err="1"/>
              <a:t>EclEmma</a:t>
            </a:r>
            <a:r>
              <a:rPr lang="en-US" dirty="0"/>
              <a:t>, the Eclipse plugin for EMMA</a:t>
            </a:r>
          </a:p>
          <a:p>
            <a:r>
              <a:rPr lang="en-US" dirty="0"/>
              <a:t>Step 1: Install patched version of </a:t>
            </a:r>
            <a:r>
              <a:rPr lang="en-US" dirty="0" err="1"/>
              <a:t>EclEmma</a:t>
            </a:r>
            <a:r>
              <a:rPr lang="en-US" dirty="0"/>
              <a:t> — the Eclipse plugin</a:t>
            </a:r>
          </a:p>
          <a:p>
            <a:r>
              <a:rPr lang="en-US" dirty="0"/>
              <a:t>Follow instructions at http://www.eclemma.org/installation.html to install </a:t>
            </a:r>
            <a:r>
              <a:rPr lang="en-US" dirty="0" err="1"/>
              <a:t>EclEmma</a:t>
            </a:r>
            <a:r>
              <a:rPr lang="en-US" dirty="0"/>
              <a:t>.</a:t>
            </a:r>
          </a:p>
          <a:p>
            <a:r>
              <a:rPr lang="en-US" dirty="0"/>
              <a:t>Confirm that there is a “Coverage” block in the Run menu.</a:t>
            </a:r>
          </a:p>
          <a:p>
            <a:r>
              <a:rPr lang="en-US" dirty="0"/>
              <a:t>Step 2: Create a “Run configuration” for running the tests in development mode</a:t>
            </a:r>
          </a:p>
          <a:p>
            <a:r>
              <a:rPr lang="en-US" dirty="0"/>
              <a:t>Follow instructions for running tests in Eclipse</a:t>
            </a:r>
          </a:p>
          <a:p>
            <a:r>
              <a:rPr lang="en-US" dirty="0"/>
              <a:t>Step 3: Get initial coverage data</a:t>
            </a:r>
            <a:endParaRPr lang="en-IN" dirty="0"/>
          </a:p>
        </p:txBody>
      </p:sp>
      <p:sp>
        <p:nvSpPr>
          <p:cNvPr id="3" name="Title 2">
            <a:extLst>
              <a:ext uri="{FF2B5EF4-FFF2-40B4-BE49-F238E27FC236}">
                <a16:creationId xmlns:a16="http://schemas.microsoft.com/office/drawing/2014/main" id="{CB76733C-2168-4671-BA4E-4C0414C53482}"/>
              </a:ext>
            </a:extLst>
          </p:cNvPr>
          <p:cNvSpPr>
            <a:spLocks noGrp="1"/>
          </p:cNvSpPr>
          <p:nvPr>
            <p:ph type="title"/>
          </p:nvPr>
        </p:nvSpPr>
        <p:spPr/>
        <p:txBody>
          <a:bodyPr/>
          <a:lstStyle/>
          <a:p>
            <a:r>
              <a:rPr lang="en-IN" dirty="0"/>
              <a:t>Coverage Test</a:t>
            </a:r>
          </a:p>
        </p:txBody>
      </p:sp>
    </p:spTree>
    <p:extLst>
      <p:ext uri="{BB962C8B-B14F-4D97-AF65-F5344CB8AC3E}">
        <p14:creationId xmlns:p14="http://schemas.microsoft.com/office/powerpoint/2010/main" val="26444636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3FD835-9254-40D9-BD94-E899FF720939}"/>
              </a:ext>
            </a:extLst>
          </p:cNvPr>
          <p:cNvSpPr>
            <a:spLocks noGrp="1"/>
          </p:cNvSpPr>
          <p:nvPr>
            <p:ph sz="quarter" idx="12"/>
          </p:nvPr>
        </p:nvSpPr>
        <p:spPr/>
        <p:txBody>
          <a:bodyPr>
            <a:normAutofit lnSpcReduction="10000"/>
          </a:bodyPr>
          <a:lstStyle/>
          <a:p>
            <a:r>
              <a:rPr lang="en-IN" dirty="0"/>
              <a:t>From command line</a:t>
            </a:r>
          </a:p>
          <a:p>
            <a:r>
              <a:rPr lang="en-IN" dirty="0"/>
              <a:t>Go to ant project and ensure project running</a:t>
            </a:r>
          </a:p>
          <a:p>
            <a:r>
              <a:rPr lang="en-IN" dirty="0" err="1"/>
              <a:t>webAppCreator</a:t>
            </a:r>
            <a:r>
              <a:rPr lang="en-IN" dirty="0"/>
              <a:t> -</a:t>
            </a:r>
            <a:r>
              <a:rPr lang="en-IN" dirty="0" err="1"/>
              <a:t>junit</a:t>
            </a:r>
            <a:r>
              <a:rPr lang="en-IN" dirty="0"/>
              <a:t> E:\software\A08\file\junit-4.13.1.jar -out g:\infyantapp </a:t>
            </a:r>
            <a:r>
              <a:rPr lang="en-IN" dirty="0" err="1"/>
              <a:t>com.infy.stockwatcher.BankApp</a:t>
            </a:r>
            <a:endParaRPr lang="en-IN" dirty="0"/>
          </a:p>
          <a:p>
            <a:r>
              <a:rPr lang="en-IN" dirty="0"/>
              <a:t>java -cp G:\emma-2.0.5312.jar\emma-2.0.5312.jar </a:t>
            </a:r>
            <a:r>
              <a:rPr lang="en-IN" dirty="0" err="1"/>
              <a:t>emma</a:t>
            </a:r>
            <a:r>
              <a:rPr lang="en-IN" dirty="0"/>
              <a:t> </a:t>
            </a:r>
            <a:r>
              <a:rPr lang="en-IN" dirty="0" err="1"/>
              <a:t>instr</a:t>
            </a:r>
            <a:r>
              <a:rPr lang="en-IN" dirty="0"/>
              <a:t> -m overwrite -cp war/WEB-INF/classes/com/</a:t>
            </a:r>
            <a:r>
              <a:rPr lang="en-IN" dirty="0" err="1"/>
              <a:t>infy</a:t>
            </a:r>
            <a:r>
              <a:rPr lang="en-IN" dirty="0"/>
              <a:t>/</a:t>
            </a:r>
            <a:r>
              <a:rPr lang="en-IN" dirty="0" err="1"/>
              <a:t>stockwatcher</a:t>
            </a:r>
            <a:r>
              <a:rPr lang="en-IN" dirty="0"/>
              <a:t>/client</a:t>
            </a:r>
          </a:p>
          <a:p>
            <a:r>
              <a:rPr lang="en-IN" dirty="0"/>
              <a:t>ant </a:t>
            </a:r>
            <a:r>
              <a:rPr lang="en-IN" dirty="0" err="1"/>
              <a:t>test</a:t>
            </a:r>
            <a:r>
              <a:rPr lang="en-IN" err="1"/>
              <a:t>.</a:t>
            </a:r>
            <a:r>
              <a:rPr lang="en-IN"/>
              <a:t>dev</a:t>
            </a:r>
            <a:endParaRPr lang="en-IN" dirty="0"/>
          </a:p>
          <a:p>
            <a:r>
              <a:rPr lang="en-IN" dirty="0"/>
              <a:t>java -cp G:\emma-2.0.5312.jar\emma-2.0.5312.jar </a:t>
            </a:r>
            <a:r>
              <a:rPr lang="en-IN" dirty="0" err="1"/>
              <a:t>emma</a:t>
            </a:r>
            <a:r>
              <a:rPr lang="en-IN" dirty="0"/>
              <a:t> report -r html -in </a:t>
            </a:r>
            <a:r>
              <a:rPr lang="en-IN" dirty="0" err="1"/>
              <a:t>coverage.em,coverage.ec</a:t>
            </a:r>
            <a:endParaRPr lang="en-IN" dirty="0"/>
          </a:p>
        </p:txBody>
      </p:sp>
      <p:sp>
        <p:nvSpPr>
          <p:cNvPr id="3" name="Title 2">
            <a:extLst>
              <a:ext uri="{FF2B5EF4-FFF2-40B4-BE49-F238E27FC236}">
                <a16:creationId xmlns:a16="http://schemas.microsoft.com/office/drawing/2014/main" id="{CB76733C-2168-4671-BA4E-4C0414C53482}"/>
              </a:ext>
            </a:extLst>
          </p:cNvPr>
          <p:cNvSpPr>
            <a:spLocks noGrp="1"/>
          </p:cNvSpPr>
          <p:nvPr>
            <p:ph type="title"/>
          </p:nvPr>
        </p:nvSpPr>
        <p:spPr/>
        <p:txBody>
          <a:bodyPr/>
          <a:lstStyle/>
          <a:p>
            <a:r>
              <a:rPr lang="en-IN" dirty="0"/>
              <a:t>Coverage Test</a:t>
            </a:r>
          </a:p>
        </p:txBody>
      </p:sp>
    </p:spTree>
    <p:extLst>
      <p:ext uri="{BB962C8B-B14F-4D97-AF65-F5344CB8AC3E}">
        <p14:creationId xmlns:p14="http://schemas.microsoft.com/office/powerpoint/2010/main" val="1067469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6DD33B-722A-405A-A6A1-626A3DB78A5F}"/>
              </a:ext>
            </a:extLst>
          </p:cNvPr>
          <p:cNvSpPr>
            <a:spLocks noGrp="1"/>
          </p:cNvSpPr>
          <p:nvPr>
            <p:ph sz="quarter" idx="12"/>
          </p:nvPr>
        </p:nvSpPr>
        <p:spPr/>
        <p:txBody>
          <a:bodyPr>
            <a:normAutofit fontScale="92500" lnSpcReduction="20000"/>
          </a:bodyPr>
          <a:lstStyle/>
          <a:p>
            <a:r>
              <a:rPr lang="en-US"/>
              <a:t>commons-logging</a:t>
            </a:r>
            <a:endParaRPr lang="en-US" dirty="0"/>
          </a:p>
          <a:p>
            <a:r>
              <a:rPr lang="en-US" dirty="0"/>
              <a:t>spring-</a:t>
            </a:r>
            <a:r>
              <a:rPr lang="en-US" dirty="0" err="1"/>
              <a:t>aop</a:t>
            </a:r>
            <a:endParaRPr lang="en-US" dirty="0"/>
          </a:p>
          <a:p>
            <a:r>
              <a:rPr lang="en-US" dirty="0"/>
              <a:t>spring-</a:t>
            </a:r>
            <a:r>
              <a:rPr lang="en-US" dirty="0" err="1"/>
              <a:t>asm</a:t>
            </a:r>
            <a:endParaRPr lang="en-US" dirty="0"/>
          </a:p>
          <a:p>
            <a:r>
              <a:rPr lang="en-US" dirty="0"/>
              <a:t>spring-beans</a:t>
            </a:r>
          </a:p>
          <a:p>
            <a:r>
              <a:rPr lang="en-US" dirty="0"/>
              <a:t>spring-context</a:t>
            </a:r>
          </a:p>
          <a:p>
            <a:r>
              <a:rPr lang="en-US" dirty="0"/>
              <a:t>spring-core</a:t>
            </a:r>
          </a:p>
          <a:p>
            <a:r>
              <a:rPr lang="en-US" dirty="0"/>
              <a:t>spring-expression</a:t>
            </a:r>
          </a:p>
          <a:p>
            <a:r>
              <a:rPr lang="en-US" dirty="0"/>
              <a:t>spring-security-config</a:t>
            </a:r>
          </a:p>
          <a:p>
            <a:r>
              <a:rPr lang="en-US" dirty="0"/>
              <a:t>spring-security-core</a:t>
            </a:r>
          </a:p>
          <a:p>
            <a:r>
              <a:rPr lang="en-US" dirty="0"/>
              <a:t>spring-security-web</a:t>
            </a:r>
          </a:p>
          <a:p>
            <a:r>
              <a:rPr lang="en-US" dirty="0"/>
              <a:t>spring-web</a:t>
            </a:r>
            <a:endParaRPr lang="en-IN" dirty="0"/>
          </a:p>
        </p:txBody>
      </p:sp>
      <p:sp>
        <p:nvSpPr>
          <p:cNvPr id="3" name="Title 2">
            <a:extLst>
              <a:ext uri="{FF2B5EF4-FFF2-40B4-BE49-F238E27FC236}">
                <a16:creationId xmlns:a16="http://schemas.microsoft.com/office/drawing/2014/main" id="{77691402-49AF-4659-8B58-1847BD0B2D0F}"/>
              </a:ext>
            </a:extLst>
          </p:cNvPr>
          <p:cNvSpPr>
            <a:spLocks noGrp="1"/>
          </p:cNvSpPr>
          <p:nvPr>
            <p:ph type="title"/>
          </p:nvPr>
        </p:nvSpPr>
        <p:spPr/>
        <p:txBody>
          <a:bodyPr/>
          <a:lstStyle/>
          <a:p>
            <a:r>
              <a:rPr lang="en-IN" dirty="0"/>
              <a:t>Spring Security</a:t>
            </a:r>
          </a:p>
        </p:txBody>
      </p:sp>
    </p:spTree>
    <p:extLst>
      <p:ext uri="{BB962C8B-B14F-4D97-AF65-F5344CB8AC3E}">
        <p14:creationId xmlns:p14="http://schemas.microsoft.com/office/powerpoint/2010/main" val="8184261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188EA4-88D4-4915-9A9A-3A485C586773}"/>
              </a:ext>
            </a:extLst>
          </p:cNvPr>
          <p:cNvSpPr>
            <a:spLocks noGrp="1"/>
          </p:cNvSpPr>
          <p:nvPr>
            <p:ph sz="quarter" idx="12"/>
          </p:nvPr>
        </p:nvSpPr>
        <p:spPr/>
        <p:txBody>
          <a:bodyPr/>
          <a:lstStyle/>
          <a:p>
            <a:r>
              <a:rPr lang="en-US" dirty="0"/>
              <a:t>chrome.exe --user-data-</a:t>
            </a:r>
            <a:r>
              <a:rPr lang="en-US" dirty="0" err="1"/>
              <a:t>dir</a:t>
            </a:r>
            <a:r>
              <a:rPr lang="en-US" dirty="0"/>
              <a:t>="C://Chrome dev session" --disable-web-security</a:t>
            </a:r>
            <a:endParaRPr lang="en-IN" dirty="0"/>
          </a:p>
        </p:txBody>
      </p:sp>
      <p:sp>
        <p:nvSpPr>
          <p:cNvPr id="3" name="Title 2">
            <a:extLst>
              <a:ext uri="{FF2B5EF4-FFF2-40B4-BE49-F238E27FC236}">
                <a16:creationId xmlns:a16="http://schemas.microsoft.com/office/drawing/2014/main" id="{00C40FCB-A7F4-4668-BC53-FA88FB93910B}"/>
              </a:ext>
            </a:extLst>
          </p:cNvPr>
          <p:cNvSpPr>
            <a:spLocks noGrp="1"/>
          </p:cNvSpPr>
          <p:nvPr>
            <p:ph type="title"/>
          </p:nvPr>
        </p:nvSpPr>
        <p:spPr/>
        <p:txBody>
          <a:bodyPr/>
          <a:lstStyle/>
          <a:p>
            <a:r>
              <a:rPr lang="en-IN" dirty="0"/>
              <a:t>Chrome Settings</a:t>
            </a:r>
          </a:p>
        </p:txBody>
      </p:sp>
    </p:spTree>
    <p:extLst>
      <p:ext uri="{BB962C8B-B14F-4D97-AF65-F5344CB8AC3E}">
        <p14:creationId xmlns:p14="http://schemas.microsoft.com/office/powerpoint/2010/main" val="25174370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this module we discussed</a:t>
            </a:r>
          </a:p>
          <a:p>
            <a:pPr lvl="1"/>
            <a:r>
              <a:rPr lang="en-US" dirty="0"/>
              <a:t>Overview of Maven</a:t>
            </a:r>
          </a:p>
          <a:p>
            <a:pPr lvl="1"/>
            <a:r>
              <a:rPr lang="en-US" dirty="0"/>
              <a:t>Maven archetypes</a:t>
            </a:r>
          </a:p>
          <a:p>
            <a:pPr lvl="1"/>
            <a:r>
              <a:rPr lang="en-US" dirty="0"/>
              <a:t>Maven  life cycle phases</a:t>
            </a:r>
          </a:p>
          <a:p>
            <a:pPr lvl="1"/>
            <a:r>
              <a:rPr lang="en-US" dirty="0"/>
              <a:t>The pom.xml file</a:t>
            </a:r>
          </a:p>
          <a:p>
            <a:pPr lvl="1"/>
            <a:r>
              <a:rPr lang="en-US" dirty="0"/>
              <a:t>Creation of Java projects using Maven</a:t>
            </a:r>
          </a:p>
          <a:p>
            <a:pPr lvl="1"/>
            <a:r>
              <a:rPr lang="en-US" dirty="0"/>
              <a:t>Creation of war files</a:t>
            </a:r>
          </a:p>
          <a:p>
            <a:pPr lvl="1"/>
            <a:endParaRPr lang="en-US" dirty="0"/>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Custom 2">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14F291-B47C-48A1-B199-EBD0A7B4E780}">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C9F65D84-E0F8-41F8-8AB1-093C0ADE7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2371</TotalTime>
  <Words>5565</Words>
  <Application>Microsoft Office PowerPoint</Application>
  <PresentationFormat>On-screen Show (4:3)</PresentationFormat>
  <Paragraphs>441</Paragraphs>
  <Slides>99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99</vt:i4>
      </vt:variant>
    </vt:vector>
  </HeadingPairs>
  <TitlesOfParts>
    <vt:vector size="102" baseType="lpstr">
      <vt:lpstr>Arial</vt:lpstr>
      <vt:lpstr>Calibri</vt:lpstr>
      <vt:lpstr>Pencils_02_2012</vt:lpstr>
      <vt:lpstr>PowerPoint Presentation</vt:lpstr>
      <vt:lpstr>Goals</vt:lpstr>
      <vt:lpstr>Software Requirements </vt:lpstr>
      <vt:lpstr>Introduction to GWT</vt:lpstr>
      <vt:lpstr>Introduction to GWT</vt:lpstr>
      <vt:lpstr>Introduction to GWT</vt:lpstr>
      <vt:lpstr>Introduction to GWT</vt:lpstr>
      <vt:lpstr>GWT comprehensive set of tools</vt:lpstr>
      <vt:lpstr>GWT's Java-to-JavaScript compiler</vt:lpstr>
      <vt:lpstr>GWT's Java-to-JavaScript compiler</vt:lpstr>
      <vt:lpstr>GWT's Java-to-JavaScript compiler</vt:lpstr>
      <vt:lpstr>GWT's Java-to-JavaScript compiler</vt:lpstr>
      <vt:lpstr>GWT's Java-to-JavaScript compiler</vt:lpstr>
      <vt:lpstr>GWT's Java-to-JavaScript compiler</vt:lpstr>
      <vt:lpstr>GWT's Java-to-JavaScript compiler</vt:lpstr>
      <vt:lpstr>Accessing the JRE emulation library</vt:lpstr>
      <vt:lpstr>Accessing the JRE emulation library</vt:lpstr>
      <vt:lpstr>Understanding GWT's widget and panel library</vt:lpstr>
      <vt:lpstr>Understanding GWT's widget and panel library</vt:lpstr>
      <vt:lpstr>Understanding GWT's widget and panel library</vt:lpstr>
      <vt:lpstr>Examining GWT’s internationalization and configuration tools</vt:lpstr>
      <vt:lpstr>Examining GWT’s internationalization and configuration tools</vt:lpstr>
      <vt:lpstr>Examining GWT’s internationalization and configuration tools</vt:lpstr>
      <vt:lpstr>Examining GWT’s internationalization and configuration tools</vt:lpstr>
      <vt:lpstr>Examining GWT’s internationalization and configuration tools</vt:lpstr>
      <vt:lpstr>Examining GWT’s internationalization and configuration tools</vt:lpstr>
      <vt:lpstr>Calling remote procedures with GWT</vt:lpstr>
      <vt:lpstr>Calling remote procedures with GWT</vt:lpstr>
      <vt:lpstr>Making RPC requests with RequestBuilder</vt:lpstr>
      <vt:lpstr>Making RPC requests with RequestBuilder</vt:lpstr>
      <vt:lpstr>Communicating with GWT-RPC</vt:lpstr>
      <vt:lpstr>Investigating GWT’s XML parser</vt:lpstr>
      <vt:lpstr>Investigating GWT’s XML parser</vt:lpstr>
      <vt:lpstr>Managing the browser history</vt:lpstr>
      <vt:lpstr>Managing the browser history</vt:lpstr>
      <vt:lpstr>Managing the browser history</vt:lpstr>
      <vt:lpstr>Managing the browser history</vt:lpstr>
      <vt:lpstr>Managing the browser history</vt:lpstr>
      <vt:lpstr>Introducing GWT’s JUnit integration</vt:lpstr>
      <vt:lpstr>Introducing GWT’s JUnit integration</vt:lpstr>
      <vt:lpstr>JSNI</vt:lpstr>
      <vt:lpstr>JSNI</vt:lpstr>
      <vt:lpstr>JSNI</vt:lpstr>
      <vt:lpstr>GWT vs Angular</vt:lpstr>
      <vt:lpstr>GWT vs. other solutions</vt:lpstr>
      <vt:lpstr>Swing</vt:lpstr>
      <vt:lpstr>The GWT application development lifecycle</vt:lpstr>
      <vt:lpstr>The GWT application development lifecycle</vt:lpstr>
      <vt:lpstr>GWT Modes</vt:lpstr>
      <vt:lpstr>What is a GWT Module?</vt:lpstr>
      <vt:lpstr>Building your first GWT application</vt:lpstr>
      <vt:lpstr>GWT RPC</vt:lpstr>
      <vt:lpstr>GWT RPC</vt:lpstr>
      <vt:lpstr>GWT Panel</vt:lpstr>
      <vt:lpstr>GWT RootPanel</vt:lpstr>
      <vt:lpstr>GWT Root Panel</vt:lpstr>
      <vt:lpstr>GWT Flow Panel</vt:lpstr>
      <vt:lpstr>GWT Flow Panel</vt:lpstr>
      <vt:lpstr>GWT HTML Panel</vt:lpstr>
      <vt:lpstr>GWT HTML Panel</vt:lpstr>
      <vt:lpstr>GWT Layout Panels</vt:lpstr>
      <vt:lpstr>GWT DockLayoutPanel</vt:lpstr>
      <vt:lpstr>GWT DockLayoutPanel</vt:lpstr>
      <vt:lpstr>GWT DockLayoutPanel</vt:lpstr>
      <vt:lpstr>GWT Widget</vt:lpstr>
      <vt:lpstr>GWT Widget</vt:lpstr>
      <vt:lpstr>GWT UI Binder</vt:lpstr>
      <vt:lpstr>Roadmap of UI Binder</vt:lpstr>
      <vt:lpstr>Roadmap of UI Binder</vt:lpstr>
      <vt:lpstr>Roadmap of UI Binder</vt:lpstr>
      <vt:lpstr>Roadmap of UI Binder</vt:lpstr>
      <vt:lpstr>Building and running an example application</vt:lpstr>
      <vt:lpstr>Building and running an example application</vt:lpstr>
      <vt:lpstr>Building and running an example application</vt:lpstr>
      <vt:lpstr>Build Ant Application using Eclipse</vt:lpstr>
      <vt:lpstr>Build Ant Application using Eclipse</vt:lpstr>
      <vt:lpstr>Running the development mode code server (not from Eclipse)</vt:lpstr>
      <vt:lpstr>Running the development mode code server (not from Eclipse)</vt:lpstr>
      <vt:lpstr>GWT in production mode</vt:lpstr>
      <vt:lpstr>GWT in production mode</vt:lpstr>
      <vt:lpstr>GWT in production Mode</vt:lpstr>
      <vt:lpstr>GWT in production Mode</vt:lpstr>
      <vt:lpstr>Migrating from ANT to MAVEN</vt:lpstr>
      <vt:lpstr>GWT migration from 2.6 to 2.9</vt:lpstr>
      <vt:lpstr>GWT migration from 2.6 to 2.9</vt:lpstr>
      <vt:lpstr>GWT migration from 2.6 to 2.9</vt:lpstr>
      <vt:lpstr>Logging</vt:lpstr>
      <vt:lpstr>Log Handlers</vt:lpstr>
      <vt:lpstr>GXT Project</vt:lpstr>
      <vt:lpstr>GXT Project</vt:lpstr>
      <vt:lpstr>GXT Project</vt:lpstr>
      <vt:lpstr>Sencha GXT</vt:lpstr>
      <vt:lpstr>Junit Test</vt:lpstr>
      <vt:lpstr>Coverage Test</vt:lpstr>
      <vt:lpstr>Coverage Test</vt:lpstr>
      <vt:lpstr>Spring Security</vt:lpstr>
      <vt:lpstr>Chrome Settings</vt:lpstr>
      <vt:lpstr>PowerPoint Presentation</vt:lpstr>
      <vt:lpstr>Module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Parameswari Ettiappan</dc:creator>
  <cp:lastModifiedBy>Parameswari Ettiappan</cp:lastModifiedBy>
  <cp:revision>291</cp:revision>
  <dcterms:created xsi:type="dcterms:W3CDTF">2020-09-29T16:14:50Z</dcterms:created>
  <dcterms:modified xsi:type="dcterms:W3CDTF">2020-12-31T06:46:52Z</dcterms:modified>
</cp:coreProperties>
</file>